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  <p:sldMasterId id="2147483673" r:id="rId2"/>
  </p:sldMasterIdLst>
  <p:notesMasterIdLst>
    <p:notesMasterId r:id="rId58"/>
  </p:notesMasterIdLst>
  <p:sldIdLst>
    <p:sldId id="537" r:id="rId3"/>
    <p:sldId id="642" r:id="rId4"/>
    <p:sldId id="641" r:id="rId5"/>
    <p:sldId id="648" r:id="rId6"/>
    <p:sldId id="649" r:id="rId7"/>
    <p:sldId id="696" r:id="rId8"/>
    <p:sldId id="694" r:id="rId9"/>
    <p:sldId id="639" r:id="rId10"/>
    <p:sldId id="643" r:id="rId11"/>
    <p:sldId id="695" r:id="rId12"/>
    <p:sldId id="636" r:id="rId13"/>
    <p:sldId id="561" r:id="rId14"/>
    <p:sldId id="650" r:id="rId15"/>
    <p:sldId id="578" r:id="rId16"/>
    <p:sldId id="651" r:id="rId17"/>
    <p:sldId id="581" r:id="rId18"/>
    <p:sldId id="631" r:id="rId19"/>
    <p:sldId id="652" r:id="rId20"/>
    <p:sldId id="653" r:id="rId21"/>
    <p:sldId id="654" r:id="rId22"/>
    <p:sldId id="465" r:id="rId23"/>
    <p:sldId id="656" r:id="rId24"/>
    <p:sldId id="627" r:id="rId25"/>
    <p:sldId id="628" r:id="rId26"/>
    <p:sldId id="657" r:id="rId27"/>
    <p:sldId id="697" r:id="rId28"/>
    <p:sldId id="658" r:id="rId29"/>
    <p:sldId id="659" r:id="rId30"/>
    <p:sldId id="661" r:id="rId31"/>
    <p:sldId id="664" r:id="rId32"/>
    <p:sldId id="663" r:id="rId33"/>
    <p:sldId id="672" r:id="rId34"/>
    <p:sldId id="670" r:id="rId35"/>
    <p:sldId id="655" r:id="rId36"/>
    <p:sldId id="591" r:id="rId37"/>
    <p:sldId id="593" r:id="rId38"/>
    <p:sldId id="666" r:id="rId39"/>
    <p:sldId id="667" r:id="rId40"/>
    <p:sldId id="644" r:id="rId41"/>
    <p:sldId id="668" r:id="rId42"/>
    <p:sldId id="675" r:id="rId43"/>
    <p:sldId id="685" r:id="rId44"/>
    <p:sldId id="680" r:id="rId45"/>
    <p:sldId id="681" r:id="rId46"/>
    <p:sldId id="683" r:id="rId47"/>
    <p:sldId id="686" r:id="rId48"/>
    <p:sldId id="684" r:id="rId49"/>
    <p:sldId id="676" r:id="rId50"/>
    <p:sldId id="687" r:id="rId51"/>
    <p:sldId id="688" r:id="rId52"/>
    <p:sldId id="689" r:id="rId53"/>
    <p:sldId id="690" r:id="rId54"/>
    <p:sldId id="611" r:id="rId55"/>
    <p:sldId id="692" r:id="rId56"/>
    <p:sldId id="638" r:id="rId57"/>
  </p:sldIdLst>
  <p:sldSz cx="9144000" cy="6858000" type="screen4x3"/>
  <p:notesSz cx="6858000" cy="9144000"/>
  <p:custDataLst>
    <p:tags r:id="rId60"/>
  </p:custDataLst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4915"/>
    <a:srgbClr val="FF9900"/>
    <a:srgbClr val="FF3300"/>
    <a:srgbClr val="F376AD"/>
    <a:srgbClr val="FF00FF"/>
    <a:srgbClr val="0066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 autoAdjust="0"/>
    <p:restoredTop sz="94660"/>
  </p:normalViewPr>
  <p:slideViewPr>
    <p:cSldViewPr>
      <p:cViewPr varScale="1">
        <p:scale>
          <a:sx n="119" d="100"/>
          <a:sy n="119" d="100"/>
        </p:scale>
        <p:origin x="-104" y="-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gs" Target="tags/tag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/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/>
          </a:p>
        </p:txBody>
      </p:sp>
      <p:sp>
        <p:nvSpPr>
          <p:cNvPr id="1434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67F6888E-311F-7F40-BE61-9EC728C2088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038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anose="02020603050405020304" pitchFamily="18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4"/>
            <a:r>
              <a:rPr lang="fr-FR" dirty="0" err="1" smtClean="0"/>
              <a:t>métanalyse</a:t>
            </a:r>
            <a:r>
              <a:rPr lang="fr-FR" dirty="0" smtClean="0"/>
              <a:t> (retro/pro) 6605 ponctions 0R 0,3 IC 0,2- 0,7 </a:t>
            </a:r>
          </a:p>
          <a:p>
            <a:pPr lvl="4"/>
            <a:r>
              <a:rPr lang="fr-FR" dirty="0" smtClean="0"/>
              <a:t>Travail rétrospectif 61000 ponctions OR 0,8 IC 0,7-0,9. </a:t>
            </a:r>
          </a:p>
          <a:p>
            <a:pPr lvl="4"/>
            <a:r>
              <a:rPr lang="fr-FR" dirty="0" smtClean="0"/>
              <a:t>Pb de codage ? </a:t>
            </a:r>
            <a:r>
              <a:rPr lang="fr-FR" dirty="0" err="1" smtClean="0"/>
              <a:t>Pnox</a:t>
            </a:r>
            <a:r>
              <a:rPr lang="fr-FR" dirty="0" smtClean="0"/>
              <a:t> </a:t>
            </a:r>
            <a:r>
              <a:rPr lang="fr-FR" dirty="0" err="1" smtClean="0"/>
              <a:t>iatrogene</a:t>
            </a:r>
            <a:r>
              <a:rPr lang="fr-FR" dirty="0" smtClean="0"/>
              <a:t> non inclus </a:t>
            </a:r>
            <a:r>
              <a:rPr lang="fr-FR" dirty="0" err="1" smtClean="0"/>
              <a:t>Pnox</a:t>
            </a:r>
            <a:r>
              <a:rPr lang="fr-FR" dirty="0" smtClean="0"/>
              <a:t> induit par une </a:t>
            </a:r>
            <a:r>
              <a:rPr lang="fr-FR" dirty="0" err="1" smtClean="0"/>
              <a:t>procedure</a:t>
            </a:r>
            <a:endParaRPr lang="fr-FR" dirty="0" smtClean="0"/>
          </a:p>
          <a:p>
            <a:pPr lvl="4"/>
            <a:r>
              <a:rPr lang="fr-FR" dirty="0" smtClean="0"/>
              <a:t>1 </a:t>
            </a:r>
            <a:r>
              <a:rPr lang="fr-FR" dirty="0" err="1" smtClean="0"/>
              <a:t>etude</a:t>
            </a:r>
            <a:r>
              <a:rPr lang="fr-FR" dirty="0" smtClean="0"/>
              <a:t> prospective 160 ponctions par pneumologues </a:t>
            </a:r>
            <a:r>
              <a:rPr lang="fr-FR" dirty="0" err="1" smtClean="0"/>
              <a:t>reductin</a:t>
            </a:r>
            <a:r>
              <a:rPr lang="fr-FR" dirty="0" smtClean="0"/>
              <a:t> de 90 % du </a:t>
            </a:r>
            <a:r>
              <a:rPr lang="fr-FR" dirty="0" err="1" smtClean="0"/>
              <a:t>Pnox</a:t>
            </a:r>
            <a:r>
              <a:rPr lang="fr-FR" dirty="0" smtClean="0"/>
              <a:t> par </a:t>
            </a:r>
            <a:r>
              <a:rPr lang="fr-FR" dirty="0" err="1" smtClean="0"/>
              <a:t>echographie</a:t>
            </a:r>
            <a:r>
              <a:rPr lang="fr-FR" dirty="0" smtClean="0"/>
              <a:t> ( 12,5% à 1,3%) avec </a:t>
            </a:r>
            <a:r>
              <a:rPr lang="fr-FR" dirty="0" err="1" smtClean="0"/>
              <a:t>necessité</a:t>
            </a:r>
            <a:r>
              <a:rPr lang="fr-FR" dirty="0" smtClean="0"/>
              <a:t> de drainage dans 9 cas </a:t>
            </a:r>
            <a:r>
              <a:rPr lang="fr-FR" dirty="0" err="1" smtClean="0"/>
              <a:t>Perazzo</a:t>
            </a:r>
            <a:r>
              <a:rPr lang="fr-FR" dirty="0" smtClean="0"/>
              <a:t> A, Can </a:t>
            </a:r>
            <a:r>
              <a:rPr lang="fr-FR" dirty="0" err="1" smtClean="0"/>
              <a:t>ultrasound</a:t>
            </a:r>
            <a:r>
              <a:rPr lang="fr-FR" dirty="0" smtClean="0"/>
              <a:t> guidance </a:t>
            </a:r>
            <a:r>
              <a:rPr lang="fr-FR" dirty="0" err="1" smtClean="0"/>
              <a:t>reduce</a:t>
            </a:r>
            <a:r>
              <a:rPr lang="fr-FR" dirty="0" smtClean="0"/>
              <a:t> the </a:t>
            </a:r>
            <a:r>
              <a:rPr lang="fr-FR" dirty="0" err="1" smtClean="0"/>
              <a:t>risk</a:t>
            </a:r>
            <a:r>
              <a:rPr lang="fr-FR" dirty="0" smtClean="0"/>
              <a:t> of pneumothorax </a:t>
            </a:r>
            <a:r>
              <a:rPr lang="fr-FR" dirty="0" err="1" smtClean="0"/>
              <a:t>following</a:t>
            </a:r>
            <a:r>
              <a:rPr lang="fr-FR" dirty="0" smtClean="0"/>
              <a:t> </a:t>
            </a:r>
            <a:r>
              <a:rPr lang="fr-FR" dirty="0" err="1" smtClean="0"/>
              <a:t>thoracentesis</a:t>
            </a:r>
            <a:r>
              <a:rPr lang="fr-FR" dirty="0" smtClean="0"/>
              <a:t>? </a:t>
            </a:r>
            <a:r>
              <a:rPr lang="fr-FR" i="1" dirty="0" smtClean="0"/>
              <a:t>J Bras </a:t>
            </a:r>
            <a:r>
              <a:rPr lang="fr-FR" i="1" dirty="0" err="1" smtClean="0"/>
              <a:t>Pneumol</a:t>
            </a:r>
            <a:r>
              <a:rPr lang="fr-FR" i="1" dirty="0" smtClean="0"/>
              <a:t>. </a:t>
            </a:r>
            <a:r>
              <a:rPr lang="fr-FR" dirty="0" smtClean="0"/>
              <a:t>2014;40(1):6-12.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857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fr-FR" sz="1400" dirty="0" smtClean="0"/>
              <a:t>scanner si RP non + mais EPP +, ou EPP non contributive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534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416A7CA-ACBD-4860-89AA-5CA080F82100}" type="slidenum">
              <a:rPr lang="fr-FR" altLang="fr-FR" smtClean="0">
                <a:ea typeface="Lucida Sans Unicode" panose="020B0602030504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fr-FR" altLang="fr-FR">
              <a:ea typeface="Lucida Sans Unicode" panose="020B0602030504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5337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fr-FR" dirty="0" smtClean="0"/>
              <a:t>Se : </a:t>
            </a:r>
            <a:r>
              <a:rPr lang="fr-FR" sz="1200" dirty="0" smtClean="0">
                <a:solidFill>
                  <a:srgbClr val="000000"/>
                </a:solidFill>
              </a:rPr>
              <a:t>Pas de </a:t>
            </a:r>
            <a:r>
              <a:rPr lang="fr-FR" sz="1200" dirty="0" err="1" smtClean="0">
                <a:solidFill>
                  <a:srgbClr val="000000"/>
                </a:solidFill>
              </a:rPr>
              <a:t>Pnox</a:t>
            </a:r>
            <a:r>
              <a:rPr lang="fr-FR" sz="1200" dirty="0" smtClean="0">
                <a:solidFill>
                  <a:srgbClr val="000000"/>
                </a:solidFill>
              </a:rPr>
              <a:t> alors qu’il y en a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fr-FR" sz="1200" dirty="0" err="1" smtClean="0">
                <a:solidFill>
                  <a:srgbClr val="000000"/>
                </a:solidFill>
              </a:rPr>
              <a:t>Sp</a:t>
            </a:r>
            <a:r>
              <a:rPr lang="fr-FR" sz="1200" dirty="0" smtClean="0">
                <a:solidFill>
                  <a:srgbClr val="000000"/>
                </a:solidFill>
              </a:rPr>
              <a:t> :</a:t>
            </a:r>
            <a:r>
              <a:rPr lang="fr-FR" sz="1200" baseline="0" dirty="0" smtClean="0">
                <a:solidFill>
                  <a:srgbClr val="000000"/>
                </a:solidFill>
              </a:rPr>
              <a:t> </a:t>
            </a:r>
            <a:r>
              <a:rPr lang="fr-FR" sz="1200" dirty="0" smtClean="0">
                <a:solidFill>
                  <a:srgbClr val="000000"/>
                </a:solidFill>
              </a:rPr>
              <a:t>Il y a </a:t>
            </a:r>
            <a:r>
              <a:rPr lang="fr-FR" sz="1200" dirty="0" err="1" smtClean="0">
                <a:solidFill>
                  <a:srgbClr val="000000"/>
                </a:solidFill>
              </a:rPr>
              <a:t>Pnox</a:t>
            </a:r>
            <a:r>
              <a:rPr lang="fr-FR" sz="1200" dirty="0" smtClean="0">
                <a:solidFill>
                  <a:srgbClr val="000000"/>
                </a:solidFill>
              </a:rPr>
              <a:t> alors qu’il n’y en a pas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fr-FR" sz="1200" dirty="0" smtClean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333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fr-FR" sz="1200" dirty="0" smtClean="0">
                <a:latin typeface="+mn-lt"/>
              </a:rPr>
              <a:t>Détection Lignes B sur au moins 2 sites d’exploration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576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fr-FR" sz="1200" dirty="0" smtClean="0"/>
              <a:t>Lichtenstein lignes B multiples, bilatérales, en antérolatéral. </a:t>
            </a:r>
          </a:p>
          <a:p>
            <a:pPr marL="0" marR="0" lvl="1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fr-FR" sz="1200" dirty="0" smtClean="0"/>
          </a:p>
          <a:p>
            <a:pPr marL="0" marR="0" lvl="1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fr-FR" sz="1200" dirty="0" smtClean="0"/>
              <a:t>8 zones à explorer ( 2 </a:t>
            </a:r>
            <a:r>
              <a:rPr lang="fr-FR" sz="1200" dirty="0" err="1" smtClean="0"/>
              <a:t>anterieures</a:t>
            </a:r>
            <a:r>
              <a:rPr lang="fr-FR" sz="1200" dirty="0" smtClean="0"/>
              <a:t>, 2 </a:t>
            </a:r>
            <a:r>
              <a:rPr lang="fr-FR" sz="1200" dirty="0" err="1" smtClean="0"/>
              <a:t>laterales</a:t>
            </a:r>
            <a:r>
              <a:rPr lang="fr-FR" sz="1200" dirty="0" smtClean="0"/>
              <a:t>, entre le sternum, ligne AA, ligne AP)</a:t>
            </a:r>
            <a:r>
              <a:rPr lang="fr-FR" sz="1000" dirty="0" smtClean="0"/>
              <a:t> </a:t>
            </a:r>
          </a:p>
          <a:p>
            <a:pPr marL="0" marR="0" lvl="1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fr-FR" sz="1000" dirty="0" smtClean="0"/>
              <a:t>SI si au moins 2 zones d’exploration sur 4 avec SI </a:t>
            </a:r>
            <a:r>
              <a:rPr lang="fr-FR" sz="1000" dirty="0" err="1" smtClean="0"/>
              <a:t>bilateral</a:t>
            </a:r>
            <a:endParaRPr lang="fr-FR" sz="100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460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Temoins</a:t>
            </a:r>
            <a:r>
              <a:rPr lang="fr-FR" baseline="0" dirty="0" smtClean="0"/>
              <a:t> </a:t>
            </a:r>
            <a:r>
              <a:rPr lang="fr-FR" dirty="0" smtClean="0"/>
              <a:t>25 ans d'âge </a:t>
            </a:r>
            <a:r>
              <a:rPr lang="fr-FR" dirty="0" err="1" smtClean="0"/>
              <a:t>median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025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Scanner </a:t>
            </a:r>
            <a:r>
              <a:rPr lang="fr-FR" dirty="0" err="1" smtClean="0"/>
              <a:t>low</a:t>
            </a:r>
            <a:r>
              <a:rPr lang="fr-FR" baseline="0" dirty="0" smtClean="0"/>
              <a:t> dose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524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 smtClean="0"/>
              <a:t>Rhumato</a:t>
            </a:r>
            <a:r>
              <a:rPr lang="fr-FR" baseline="0" dirty="0" smtClean="0"/>
              <a:t> / TDM dans les 4 semaines/ Sonde 2.5 – 3.5MHz/ </a:t>
            </a:r>
            <a:r>
              <a:rPr lang="fr-FR" dirty="0" smtClean="0"/>
              <a:t>Analyse exhaustive: all </a:t>
            </a:r>
            <a:r>
              <a:rPr lang="fr-FR" dirty="0" err="1" smtClean="0"/>
              <a:t>chest</a:t>
            </a:r>
            <a:r>
              <a:rPr lang="fr-FR" dirty="0" smtClean="0"/>
              <a:t> !</a:t>
            </a:r>
            <a:endParaRPr lang="fr-FR" baseline="0" dirty="0" smtClean="0"/>
          </a:p>
          <a:p>
            <a:r>
              <a:rPr lang="fr-FR" baseline="0" dirty="0" smtClean="0"/>
              <a:t>Score = 0: absence totale LB sur tous les sites/ Poumon blanc sur 1 EIC = 10 LB</a:t>
            </a:r>
          </a:p>
          <a:p>
            <a:pPr lvl="2"/>
            <a:r>
              <a:rPr lang="fr-FR" sz="1600" i="1" dirty="0" smtClean="0"/>
              <a:t>39 </a:t>
            </a:r>
            <a:r>
              <a:rPr lang="fr-FR" sz="1600" dirty="0" smtClean="0"/>
              <a:t>patients atteints de </a:t>
            </a:r>
            <a:r>
              <a:rPr lang="fr-FR" sz="1600" i="1" dirty="0" err="1" smtClean="0"/>
              <a:t>SSc</a:t>
            </a:r>
            <a:endParaRPr lang="fr-FR" sz="1600" i="1" dirty="0" smtClean="0"/>
          </a:p>
          <a:p>
            <a:pPr lvl="2"/>
            <a:r>
              <a:rPr lang="fr-FR" sz="1600" dirty="0" smtClean="0"/>
              <a:t>BN&gt;3 sur au moins 2 EIC adjacents ou BN&gt;5: positif</a:t>
            </a:r>
          </a:p>
          <a:p>
            <a:pPr lvl="2"/>
            <a:r>
              <a:rPr lang="fr-FR" sz="1600" dirty="0" smtClean="0"/>
              <a:t>BN corrélé avec WS (r=0.81, p&lt;0.001) et à DLCO (r=-0.63, p&lt;0.001)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83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Difference</a:t>
            </a:r>
            <a:r>
              <a:rPr lang="fr-FR" baseline="0" dirty="0" smtClean="0"/>
              <a:t> significative</a:t>
            </a:r>
          </a:p>
          <a:p>
            <a:r>
              <a:rPr lang="fr-FR" baseline="0" dirty="0" smtClean="0"/>
              <a:t>Se 100% pas de FN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67F6888E-311F-7F40-BE61-9EC728C20882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50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291388" y="1487488"/>
            <a:ext cx="1525587" cy="3190875"/>
            <a:chOff x="1957" y="236"/>
            <a:chExt cx="1309" cy="274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223" y="652"/>
              <a:ext cx="921" cy="2324"/>
            </a:xfrm>
            <a:custGeom>
              <a:avLst/>
              <a:gdLst>
                <a:gd name="T0" fmla="*/ 606 w 923"/>
                <a:gd name="T1" fmla="*/ 773 h 2323"/>
                <a:gd name="T2" fmla="*/ 527 w 923"/>
                <a:gd name="T3" fmla="*/ 583 h 2323"/>
                <a:gd name="T4" fmla="*/ 438 w 923"/>
                <a:gd name="T5" fmla="*/ 487 h 2323"/>
                <a:gd name="T6" fmla="*/ 336 w 923"/>
                <a:gd name="T7" fmla="*/ 367 h 2323"/>
                <a:gd name="T8" fmla="*/ 237 w 923"/>
                <a:gd name="T9" fmla="*/ 108 h 2323"/>
                <a:gd name="T10" fmla="*/ 806 w 923"/>
                <a:gd name="T11" fmla="*/ 53 h 2323"/>
                <a:gd name="T12" fmla="*/ 779 w 923"/>
                <a:gd name="T13" fmla="*/ 424 h 2323"/>
                <a:gd name="T14" fmla="*/ 602 w 923"/>
                <a:gd name="T15" fmla="*/ 781 h 2323"/>
                <a:gd name="T16" fmla="*/ 435 w 923"/>
                <a:gd name="T17" fmla="*/ 986 h 2323"/>
                <a:gd name="T18" fmla="*/ 201 w 923"/>
                <a:gd name="T19" fmla="*/ 1225 h 2323"/>
                <a:gd name="T20" fmla="*/ 257 w 923"/>
                <a:gd name="T21" fmla="*/ 1541 h 2323"/>
                <a:gd name="T22" fmla="*/ 517 w 923"/>
                <a:gd name="T23" fmla="*/ 1719 h 2323"/>
                <a:gd name="T24" fmla="*/ 572 w 923"/>
                <a:gd name="T25" fmla="*/ 1897 h 2323"/>
                <a:gd name="T26" fmla="*/ 521 w 923"/>
                <a:gd name="T27" fmla="*/ 2126 h 2323"/>
                <a:gd name="T28" fmla="*/ 372 w 923"/>
                <a:gd name="T29" fmla="*/ 2276 h 2323"/>
                <a:gd name="T30" fmla="*/ 230 w 923"/>
                <a:gd name="T31" fmla="*/ 2329 h 2323"/>
                <a:gd name="T32" fmla="*/ 120 w 923"/>
                <a:gd name="T33" fmla="*/ 2318 h 2323"/>
                <a:gd name="T34" fmla="*/ 36 w 923"/>
                <a:gd name="T35" fmla="*/ 2258 h 2323"/>
                <a:gd name="T36" fmla="*/ 15 w 923"/>
                <a:gd name="T37" fmla="*/ 2081 h 2323"/>
                <a:gd name="T38" fmla="*/ 125 w 923"/>
                <a:gd name="T39" fmla="*/ 2007 h 2323"/>
                <a:gd name="T40" fmla="*/ 222 w 923"/>
                <a:gd name="T41" fmla="*/ 2042 h 2323"/>
                <a:gd name="T42" fmla="*/ 234 w 923"/>
                <a:gd name="T43" fmla="*/ 2108 h 2323"/>
                <a:gd name="T44" fmla="*/ 230 w 923"/>
                <a:gd name="T45" fmla="*/ 2174 h 2323"/>
                <a:gd name="T46" fmla="*/ 153 w 923"/>
                <a:gd name="T47" fmla="*/ 2192 h 2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23" h="2323">
                  <a:moveTo>
                    <a:pt x="619" y="773"/>
                  </a:moveTo>
                  <a:cubicBezTo>
                    <a:pt x="606" y="741"/>
                    <a:pt x="568" y="631"/>
                    <a:pt x="540" y="583"/>
                  </a:cubicBezTo>
                  <a:cubicBezTo>
                    <a:pt x="512" y="535"/>
                    <a:pt x="482" y="523"/>
                    <a:pt x="450" y="487"/>
                  </a:cubicBezTo>
                  <a:cubicBezTo>
                    <a:pt x="418" y="451"/>
                    <a:pt x="381" y="430"/>
                    <a:pt x="348" y="367"/>
                  </a:cubicBezTo>
                  <a:cubicBezTo>
                    <a:pt x="315" y="304"/>
                    <a:pt x="169" y="160"/>
                    <a:pt x="249" y="108"/>
                  </a:cubicBezTo>
                  <a:cubicBezTo>
                    <a:pt x="329" y="56"/>
                    <a:pt x="739" y="0"/>
                    <a:pt x="831" y="53"/>
                  </a:cubicBezTo>
                  <a:cubicBezTo>
                    <a:pt x="923" y="106"/>
                    <a:pt x="840" y="303"/>
                    <a:pt x="804" y="424"/>
                  </a:cubicBezTo>
                  <a:cubicBezTo>
                    <a:pt x="768" y="545"/>
                    <a:pt x="674" y="687"/>
                    <a:pt x="615" y="781"/>
                  </a:cubicBezTo>
                  <a:cubicBezTo>
                    <a:pt x="556" y="875"/>
                    <a:pt x="516" y="914"/>
                    <a:pt x="447" y="986"/>
                  </a:cubicBezTo>
                  <a:cubicBezTo>
                    <a:pt x="378" y="1058"/>
                    <a:pt x="231" y="1122"/>
                    <a:pt x="201" y="1212"/>
                  </a:cubicBezTo>
                  <a:cubicBezTo>
                    <a:pt x="171" y="1302"/>
                    <a:pt x="214" y="1446"/>
                    <a:pt x="269" y="1528"/>
                  </a:cubicBezTo>
                  <a:cubicBezTo>
                    <a:pt x="324" y="1610"/>
                    <a:pt x="477" y="1647"/>
                    <a:pt x="530" y="1706"/>
                  </a:cubicBezTo>
                  <a:cubicBezTo>
                    <a:pt x="583" y="1765"/>
                    <a:pt x="584" y="1816"/>
                    <a:pt x="585" y="1884"/>
                  </a:cubicBezTo>
                  <a:cubicBezTo>
                    <a:pt x="586" y="1952"/>
                    <a:pt x="567" y="2050"/>
                    <a:pt x="534" y="2113"/>
                  </a:cubicBezTo>
                  <a:cubicBezTo>
                    <a:pt x="501" y="2176"/>
                    <a:pt x="433" y="2229"/>
                    <a:pt x="384" y="2263"/>
                  </a:cubicBezTo>
                  <a:cubicBezTo>
                    <a:pt x="335" y="2297"/>
                    <a:pt x="286" y="2309"/>
                    <a:pt x="242" y="2316"/>
                  </a:cubicBezTo>
                  <a:cubicBezTo>
                    <a:pt x="198" y="2323"/>
                    <a:pt x="154" y="2317"/>
                    <a:pt x="120" y="2305"/>
                  </a:cubicBezTo>
                  <a:cubicBezTo>
                    <a:pt x="86" y="2293"/>
                    <a:pt x="53" y="2284"/>
                    <a:pt x="36" y="2245"/>
                  </a:cubicBezTo>
                  <a:cubicBezTo>
                    <a:pt x="19" y="2206"/>
                    <a:pt x="0" y="2110"/>
                    <a:pt x="15" y="2068"/>
                  </a:cubicBezTo>
                  <a:cubicBezTo>
                    <a:pt x="30" y="2026"/>
                    <a:pt x="91" y="2000"/>
                    <a:pt x="125" y="1994"/>
                  </a:cubicBezTo>
                  <a:cubicBezTo>
                    <a:pt x="159" y="1988"/>
                    <a:pt x="202" y="2012"/>
                    <a:pt x="222" y="2029"/>
                  </a:cubicBezTo>
                  <a:cubicBezTo>
                    <a:pt x="242" y="2046"/>
                    <a:pt x="244" y="2073"/>
                    <a:pt x="246" y="2095"/>
                  </a:cubicBezTo>
                  <a:cubicBezTo>
                    <a:pt x="248" y="2117"/>
                    <a:pt x="249" y="2147"/>
                    <a:pt x="234" y="2161"/>
                  </a:cubicBezTo>
                  <a:cubicBezTo>
                    <a:pt x="219" y="2175"/>
                    <a:pt x="170" y="2175"/>
                    <a:pt x="153" y="2179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2244" y="1481"/>
              <a:ext cx="271" cy="27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2517" y="1752"/>
              <a:ext cx="362" cy="1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155" y="2204"/>
              <a:ext cx="365" cy="1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2517" y="2117"/>
              <a:ext cx="439" cy="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957" y="2204"/>
              <a:ext cx="198" cy="345"/>
            </a:xfrm>
            <a:custGeom>
              <a:avLst/>
              <a:gdLst>
                <a:gd name="T0" fmla="*/ 209 w 197"/>
                <a:gd name="T1" fmla="*/ 125 h 347"/>
                <a:gd name="T2" fmla="*/ 119 w 197"/>
                <a:gd name="T3" fmla="*/ 1 h 347"/>
                <a:gd name="T4" fmla="*/ 170 w 197"/>
                <a:gd name="T5" fmla="*/ 118 h 347"/>
                <a:gd name="T6" fmla="*/ 16 w 197"/>
                <a:gd name="T7" fmla="*/ 86 h 347"/>
                <a:gd name="T8" fmla="*/ 155 w 197"/>
                <a:gd name="T9" fmla="*/ 148 h 347"/>
                <a:gd name="T10" fmla="*/ 4 w 197"/>
                <a:gd name="T11" fmla="*/ 212 h 347"/>
                <a:gd name="T12" fmla="*/ 182 w 197"/>
                <a:gd name="T13" fmla="*/ 170 h 347"/>
                <a:gd name="T14" fmla="*/ 167 w 197"/>
                <a:gd name="T15" fmla="*/ 317 h 347"/>
                <a:gd name="T16" fmla="*/ 209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3758591">
              <a:off x="2077" y="1237"/>
              <a:ext cx="199" cy="345"/>
            </a:xfrm>
            <a:custGeom>
              <a:avLst/>
              <a:gdLst>
                <a:gd name="T0" fmla="*/ 222 w 197"/>
                <a:gd name="T1" fmla="*/ 125 h 347"/>
                <a:gd name="T2" fmla="*/ 120 w 197"/>
                <a:gd name="T3" fmla="*/ 1 h 347"/>
                <a:gd name="T4" fmla="*/ 183 w 197"/>
                <a:gd name="T5" fmla="*/ 118 h 347"/>
                <a:gd name="T6" fmla="*/ 16 w 197"/>
                <a:gd name="T7" fmla="*/ 86 h 347"/>
                <a:gd name="T8" fmla="*/ 164 w 197"/>
                <a:gd name="T9" fmla="*/ 148 h 347"/>
                <a:gd name="T10" fmla="*/ 4 w 197"/>
                <a:gd name="T11" fmla="*/ 212 h 347"/>
                <a:gd name="T12" fmla="*/ 195 w 197"/>
                <a:gd name="T13" fmla="*/ 170 h 347"/>
                <a:gd name="T14" fmla="*/ 180 w 197"/>
                <a:gd name="T15" fmla="*/ 317 h 347"/>
                <a:gd name="T16" fmla="*/ 222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rot="10800000">
              <a:off x="2860" y="1689"/>
              <a:ext cx="193" cy="345"/>
            </a:xfrm>
            <a:custGeom>
              <a:avLst/>
              <a:gdLst>
                <a:gd name="T0" fmla="*/ 154 w 197"/>
                <a:gd name="T1" fmla="*/ 125 h 347"/>
                <a:gd name="T2" fmla="*/ 83 w 197"/>
                <a:gd name="T3" fmla="*/ 1 h 347"/>
                <a:gd name="T4" fmla="*/ 122 w 197"/>
                <a:gd name="T5" fmla="*/ 118 h 347"/>
                <a:gd name="T6" fmla="*/ 16 w 197"/>
                <a:gd name="T7" fmla="*/ 86 h 347"/>
                <a:gd name="T8" fmla="*/ 112 w 197"/>
                <a:gd name="T9" fmla="*/ 148 h 347"/>
                <a:gd name="T10" fmla="*/ 4 w 197"/>
                <a:gd name="T11" fmla="*/ 210 h 347"/>
                <a:gd name="T12" fmla="*/ 134 w 197"/>
                <a:gd name="T13" fmla="*/ 168 h 347"/>
                <a:gd name="T14" fmla="*/ 120 w 197"/>
                <a:gd name="T15" fmla="*/ 315 h 347"/>
                <a:gd name="T16" fmla="*/ 154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rot="-8915165">
              <a:off x="2945" y="1973"/>
              <a:ext cx="199" cy="345"/>
            </a:xfrm>
            <a:custGeom>
              <a:avLst/>
              <a:gdLst>
                <a:gd name="T0" fmla="*/ 221 w 197"/>
                <a:gd name="T1" fmla="*/ 125 h 347"/>
                <a:gd name="T2" fmla="*/ 119 w 197"/>
                <a:gd name="T3" fmla="*/ 1 h 347"/>
                <a:gd name="T4" fmla="*/ 182 w 197"/>
                <a:gd name="T5" fmla="*/ 118 h 347"/>
                <a:gd name="T6" fmla="*/ 16 w 197"/>
                <a:gd name="T7" fmla="*/ 86 h 347"/>
                <a:gd name="T8" fmla="*/ 162 w 197"/>
                <a:gd name="T9" fmla="*/ 148 h 347"/>
                <a:gd name="T10" fmla="*/ 4 w 197"/>
                <a:gd name="T11" fmla="*/ 212 h 347"/>
                <a:gd name="T12" fmla="*/ 194 w 197"/>
                <a:gd name="T13" fmla="*/ 170 h 347"/>
                <a:gd name="T14" fmla="*/ 179 w 197"/>
                <a:gd name="T15" fmla="*/ 317 h 347"/>
                <a:gd name="T16" fmla="*/ 221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477" y="785"/>
              <a:ext cx="610" cy="71"/>
            </a:xfrm>
            <a:custGeom>
              <a:avLst/>
              <a:gdLst>
                <a:gd name="T0" fmla="*/ 0 w 612"/>
                <a:gd name="T1" fmla="*/ 60 h 72"/>
                <a:gd name="T2" fmla="*/ 120 w 612"/>
                <a:gd name="T3" fmla="*/ 33 h 72"/>
                <a:gd name="T4" fmla="*/ 249 w 612"/>
                <a:gd name="T5" fmla="*/ 15 h 72"/>
                <a:gd name="T6" fmla="*/ 395 w 612"/>
                <a:gd name="T7" fmla="*/ 3 h 72"/>
                <a:gd name="T8" fmla="*/ 506 w 612"/>
                <a:gd name="T9" fmla="*/ 3 h 72"/>
                <a:gd name="T10" fmla="*/ 587 w 612"/>
                <a:gd name="T11" fmla="*/ 18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72">
                  <a:moveTo>
                    <a:pt x="0" y="72"/>
                  </a:moveTo>
                  <a:cubicBezTo>
                    <a:pt x="38" y="57"/>
                    <a:pt x="77" y="42"/>
                    <a:pt x="120" y="33"/>
                  </a:cubicBezTo>
                  <a:cubicBezTo>
                    <a:pt x="163" y="24"/>
                    <a:pt x="213" y="20"/>
                    <a:pt x="261" y="15"/>
                  </a:cubicBezTo>
                  <a:cubicBezTo>
                    <a:pt x="309" y="10"/>
                    <a:pt x="363" y="5"/>
                    <a:pt x="408" y="3"/>
                  </a:cubicBezTo>
                  <a:cubicBezTo>
                    <a:pt x="453" y="1"/>
                    <a:pt x="497" y="0"/>
                    <a:pt x="531" y="3"/>
                  </a:cubicBezTo>
                  <a:cubicBezTo>
                    <a:pt x="565" y="6"/>
                    <a:pt x="599" y="16"/>
                    <a:pt x="612" y="18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263" y="351"/>
              <a:ext cx="233" cy="3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381" y="304"/>
              <a:ext cx="199" cy="38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537" y="266"/>
              <a:ext cx="129" cy="39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63" y="240"/>
              <a:ext cx="76" cy="41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2134" y="434"/>
              <a:ext cx="302" cy="2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2816" y="236"/>
              <a:ext cx="4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2909" y="243"/>
              <a:ext cx="46" cy="39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2988" y="271"/>
              <a:ext cx="121" cy="37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3067" y="329"/>
              <a:ext cx="199" cy="3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7040563" y="5145088"/>
            <a:ext cx="183832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FFFF00"/>
              </a:buClr>
              <a:buSzPct val="60000"/>
              <a:buFont typeface="Wingdings" charset="2"/>
              <a:buChar char="q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omic Sans MS" pitchFamily="66" charset="0"/>
              </a:defRPr>
            </a:lvl1pPr>
            <a:lvl2pPr>
              <a:spcBef>
                <a:spcPts val="700"/>
              </a:spcBef>
              <a:buClr>
                <a:srgbClr val="FF9900"/>
              </a:buClr>
              <a:buSzPct val="60000"/>
              <a:buFont typeface="Wingdings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omic Sans MS" pitchFamily="66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omic Sans MS" pitchFamily="6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fr-FR" altLang="fr-FR" sz="2000" b="1" dirty="0">
                <a:ea typeface="+mn-ea"/>
                <a:cs typeface="+mn-cs"/>
              </a:rPr>
              <a:t>G-ECHO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222" y="3998301"/>
            <a:ext cx="4899765" cy="680118"/>
          </a:xfrm>
        </p:spPr>
        <p:txBody>
          <a:bodyPr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marL="447675" indent="-447675" algn="l">
              <a:defRPr sz="3200" spc="15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AEEADB3-2BB7-1546-9EF0-4F6EE8B6053A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2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A1CC57-777B-F44B-AB8B-EE2AA634341C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30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7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re. Texte et clip multimé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8013" cy="143351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élément multimédia 3"/>
          <p:cNvSpPr>
            <a:spLocks noGrp="1"/>
          </p:cNvSpPr>
          <p:nvPr>
            <p:ph type="media" sz="half" idx="2"/>
          </p:nvPr>
        </p:nvSpPr>
        <p:spPr>
          <a:xfrm>
            <a:off x="4646613" y="1600200"/>
            <a:ext cx="4038600" cy="4529138"/>
          </a:xfrm>
        </p:spPr>
        <p:txBody>
          <a:bodyPr rtlCol="0"/>
          <a:lstStyle/>
          <a:p>
            <a:pPr lvl="0"/>
            <a:endParaRPr lang="fr-FR" noProof="0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87A9729-4A6E-FB42-8DAF-1FC0511DAC6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638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7291388" y="1487488"/>
            <a:ext cx="1525587" cy="3190875"/>
            <a:chOff x="1957" y="236"/>
            <a:chExt cx="1309" cy="274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223" y="652"/>
              <a:ext cx="921" cy="2324"/>
            </a:xfrm>
            <a:custGeom>
              <a:avLst/>
              <a:gdLst>
                <a:gd name="T0" fmla="*/ 606 w 923"/>
                <a:gd name="T1" fmla="*/ 773 h 2323"/>
                <a:gd name="T2" fmla="*/ 527 w 923"/>
                <a:gd name="T3" fmla="*/ 583 h 2323"/>
                <a:gd name="T4" fmla="*/ 438 w 923"/>
                <a:gd name="T5" fmla="*/ 487 h 2323"/>
                <a:gd name="T6" fmla="*/ 336 w 923"/>
                <a:gd name="T7" fmla="*/ 367 h 2323"/>
                <a:gd name="T8" fmla="*/ 237 w 923"/>
                <a:gd name="T9" fmla="*/ 108 h 2323"/>
                <a:gd name="T10" fmla="*/ 806 w 923"/>
                <a:gd name="T11" fmla="*/ 53 h 2323"/>
                <a:gd name="T12" fmla="*/ 779 w 923"/>
                <a:gd name="T13" fmla="*/ 424 h 2323"/>
                <a:gd name="T14" fmla="*/ 602 w 923"/>
                <a:gd name="T15" fmla="*/ 781 h 2323"/>
                <a:gd name="T16" fmla="*/ 435 w 923"/>
                <a:gd name="T17" fmla="*/ 986 h 2323"/>
                <a:gd name="T18" fmla="*/ 201 w 923"/>
                <a:gd name="T19" fmla="*/ 1225 h 2323"/>
                <a:gd name="T20" fmla="*/ 257 w 923"/>
                <a:gd name="T21" fmla="*/ 1541 h 2323"/>
                <a:gd name="T22" fmla="*/ 517 w 923"/>
                <a:gd name="T23" fmla="*/ 1719 h 2323"/>
                <a:gd name="T24" fmla="*/ 572 w 923"/>
                <a:gd name="T25" fmla="*/ 1897 h 2323"/>
                <a:gd name="T26" fmla="*/ 521 w 923"/>
                <a:gd name="T27" fmla="*/ 2126 h 2323"/>
                <a:gd name="T28" fmla="*/ 372 w 923"/>
                <a:gd name="T29" fmla="*/ 2276 h 2323"/>
                <a:gd name="T30" fmla="*/ 230 w 923"/>
                <a:gd name="T31" fmla="*/ 2329 h 2323"/>
                <a:gd name="T32" fmla="*/ 120 w 923"/>
                <a:gd name="T33" fmla="*/ 2318 h 2323"/>
                <a:gd name="T34" fmla="*/ 36 w 923"/>
                <a:gd name="T35" fmla="*/ 2258 h 2323"/>
                <a:gd name="T36" fmla="*/ 15 w 923"/>
                <a:gd name="T37" fmla="*/ 2081 h 2323"/>
                <a:gd name="T38" fmla="*/ 125 w 923"/>
                <a:gd name="T39" fmla="*/ 2007 h 2323"/>
                <a:gd name="T40" fmla="*/ 222 w 923"/>
                <a:gd name="T41" fmla="*/ 2042 h 2323"/>
                <a:gd name="T42" fmla="*/ 234 w 923"/>
                <a:gd name="T43" fmla="*/ 2108 h 2323"/>
                <a:gd name="T44" fmla="*/ 230 w 923"/>
                <a:gd name="T45" fmla="*/ 2174 h 2323"/>
                <a:gd name="T46" fmla="*/ 153 w 923"/>
                <a:gd name="T47" fmla="*/ 2192 h 2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23" h="2323">
                  <a:moveTo>
                    <a:pt x="619" y="773"/>
                  </a:moveTo>
                  <a:cubicBezTo>
                    <a:pt x="606" y="741"/>
                    <a:pt x="568" y="631"/>
                    <a:pt x="540" y="583"/>
                  </a:cubicBezTo>
                  <a:cubicBezTo>
                    <a:pt x="512" y="535"/>
                    <a:pt x="482" y="523"/>
                    <a:pt x="450" y="487"/>
                  </a:cubicBezTo>
                  <a:cubicBezTo>
                    <a:pt x="418" y="451"/>
                    <a:pt x="381" y="430"/>
                    <a:pt x="348" y="367"/>
                  </a:cubicBezTo>
                  <a:cubicBezTo>
                    <a:pt x="315" y="304"/>
                    <a:pt x="169" y="160"/>
                    <a:pt x="249" y="108"/>
                  </a:cubicBezTo>
                  <a:cubicBezTo>
                    <a:pt x="329" y="56"/>
                    <a:pt x="739" y="0"/>
                    <a:pt x="831" y="53"/>
                  </a:cubicBezTo>
                  <a:cubicBezTo>
                    <a:pt x="923" y="106"/>
                    <a:pt x="840" y="303"/>
                    <a:pt x="804" y="424"/>
                  </a:cubicBezTo>
                  <a:cubicBezTo>
                    <a:pt x="768" y="545"/>
                    <a:pt x="674" y="687"/>
                    <a:pt x="615" y="781"/>
                  </a:cubicBezTo>
                  <a:cubicBezTo>
                    <a:pt x="556" y="875"/>
                    <a:pt x="516" y="914"/>
                    <a:pt x="447" y="986"/>
                  </a:cubicBezTo>
                  <a:cubicBezTo>
                    <a:pt x="378" y="1058"/>
                    <a:pt x="231" y="1122"/>
                    <a:pt x="201" y="1212"/>
                  </a:cubicBezTo>
                  <a:cubicBezTo>
                    <a:pt x="171" y="1302"/>
                    <a:pt x="214" y="1446"/>
                    <a:pt x="269" y="1528"/>
                  </a:cubicBezTo>
                  <a:cubicBezTo>
                    <a:pt x="324" y="1610"/>
                    <a:pt x="477" y="1647"/>
                    <a:pt x="530" y="1706"/>
                  </a:cubicBezTo>
                  <a:cubicBezTo>
                    <a:pt x="583" y="1765"/>
                    <a:pt x="584" y="1816"/>
                    <a:pt x="585" y="1884"/>
                  </a:cubicBezTo>
                  <a:cubicBezTo>
                    <a:pt x="586" y="1952"/>
                    <a:pt x="567" y="2050"/>
                    <a:pt x="534" y="2113"/>
                  </a:cubicBezTo>
                  <a:cubicBezTo>
                    <a:pt x="501" y="2176"/>
                    <a:pt x="433" y="2229"/>
                    <a:pt x="384" y="2263"/>
                  </a:cubicBezTo>
                  <a:cubicBezTo>
                    <a:pt x="335" y="2297"/>
                    <a:pt x="286" y="2309"/>
                    <a:pt x="242" y="2316"/>
                  </a:cubicBezTo>
                  <a:cubicBezTo>
                    <a:pt x="198" y="2323"/>
                    <a:pt x="154" y="2317"/>
                    <a:pt x="120" y="2305"/>
                  </a:cubicBezTo>
                  <a:cubicBezTo>
                    <a:pt x="86" y="2293"/>
                    <a:pt x="53" y="2284"/>
                    <a:pt x="36" y="2245"/>
                  </a:cubicBezTo>
                  <a:cubicBezTo>
                    <a:pt x="19" y="2206"/>
                    <a:pt x="0" y="2110"/>
                    <a:pt x="15" y="2068"/>
                  </a:cubicBezTo>
                  <a:cubicBezTo>
                    <a:pt x="30" y="2026"/>
                    <a:pt x="91" y="2000"/>
                    <a:pt x="125" y="1994"/>
                  </a:cubicBezTo>
                  <a:cubicBezTo>
                    <a:pt x="159" y="1988"/>
                    <a:pt x="202" y="2012"/>
                    <a:pt x="222" y="2029"/>
                  </a:cubicBezTo>
                  <a:cubicBezTo>
                    <a:pt x="242" y="2046"/>
                    <a:pt x="244" y="2073"/>
                    <a:pt x="246" y="2095"/>
                  </a:cubicBezTo>
                  <a:cubicBezTo>
                    <a:pt x="248" y="2117"/>
                    <a:pt x="249" y="2147"/>
                    <a:pt x="234" y="2161"/>
                  </a:cubicBezTo>
                  <a:cubicBezTo>
                    <a:pt x="219" y="2175"/>
                    <a:pt x="170" y="2175"/>
                    <a:pt x="153" y="2179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2244" y="1481"/>
              <a:ext cx="271" cy="27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2517" y="1752"/>
              <a:ext cx="362" cy="1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155" y="2204"/>
              <a:ext cx="365" cy="1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2517" y="2117"/>
              <a:ext cx="439" cy="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957" y="2204"/>
              <a:ext cx="198" cy="345"/>
            </a:xfrm>
            <a:custGeom>
              <a:avLst/>
              <a:gdLst>
                <a:gd name="T0" fmla="*/ 209 w 197"/>
                <a:gd name="T1" fmla="*/ 125 h 347"/>
                <a:gd name="T2" fmla="*/ 119 w 197"/>
                <a:gd name="T3" fmla="*/ 1 h 347"/>
                <a:gd name="T4" fmla="*/ 170 w 197"/>
                <a:gd name="T5" fmla="*/ 118 h 347"/>
                <a:gd name="T6" fmla="*/ 16 w 197"/>
                <a:gd name="T7" fmla="*/ 86 h 347"/>
                <a:gd name="T8" fmla="*/ 155 w 197"/>
                <a:gd name="T9" fmla="*/ 148 h 347"/>
                <a:gd name="T10" fmla="*/ 4 w 197"/>
                <a:gd name="T11" fmla="*/ 212 h 347"/>
                <a:gd name="T12" fmla="*/ 182 w 197"/>
                <a:gd name="T13" fmla="*/ 170 h 347"/>
                <a:gd name="T14" fmla="*/ 167 w 197"/>
                <a:gd name="T15" fmla="*/ 317 h 347"/>
                <a:gd name="T16" fmla="*/ 209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3758591">
              <a:off x="2077" y="1237"/>
              <a:ext cx="199" cy="345"/>
            </a:xfrm>
            <a:custGeom>
              <a:avLst/>
              <a:gdLst>
                <a:gd name="T0" fmla="*/ 222 w 197"/>
                <a:gd name="T1" fmla="*/ 125 h 347"/>
                <a:gd name="T2" fmla="*/ 120 w 197"/>
                <a:gd name="T3" fmla="*/ 1 h 347"/>
                <a:gd name="T4" fmla="*/ 183 w 197"/>
                <a:gd name="T5" fmla="*/ 118 h 347"/>
                <a:gd name="T6" fmla="*/ 16 w 197"/>
                <a:gd name="T7" fmla="*/ 86 h 347"/>
                <a:gd name="T8" fmla="*/ 164 w 197"/>
                <a:gd name="T9" fmla="*/ 148 h 347"/>
                <a:gd name="T10" fmla="*/ 4 w 197"/>
                <a:gd name="T11" fmla="*/ 212 h 347"/>
                <a:gd name="T12" fmla="*/ 195 w 197"/>
                <a:gd name="T13" fmla="*/ 170 h 347"/>
                <a:gd name="T14" fmla="*/ 180 w 197"/>
                <a:gd name="T15" fmla="*/ 317 h 347"/>
                <a:gd name="T16" fmla="*/ 222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rot="10800000">
              <a:off x="2860" y="1689"/>
              <a:ext cx="193" cy="345"/>
            </a:xfrm>
            <a:custGeom>
              <a:avLst/>
              <a:gdLst>
                <a:gd name="T0" fmla="*/ 154 w 197"/>
                <a:gd name="T1" fmla="*/ 125 h 347"/>
                <a:gd name="T2" fmla="*/ 83 w 197"/>
                <a:gd name="T3" fmla="*/ 1 h 347"/>
                <a:gd name="T4" fmla="*/ 122 w 197"/>
                <a:gd name="T5" fmla="*/ 118 h 347"/>
                <a:gd name="T6" fmla="*/ 16 w 197"/>
                <a:gd name="T7" fmla="*/ 86 h 347"/>
                <a:gd name="T8" fmla="*/ 112 w 197"/>
                <a:gd name="T9" fmla="*/ 148 h 347"/>
                <a:gd name="T10" fmla="*/ 4 w 197"/>
                <a:gd name="T11" fmla="*/ 210 h 347"/>
                <a:gd name="T12" fmla="*/ 134 w 197"/>
                <a:gd name="T13" fmla="*/ 168 h 347"/>
                <a:gd name="T14" fmla="*/ 120 w 197"/>
                <a:gd name="T15" fmla="*/ 315 h 347"/>
                <a:gd name="T16" fmla="*/ 154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rot="-8915165">
              <a:off x="2945" y="1973"/>
              <a:ext cx="199" cy="345"/>
            </a:xfrm>
            <a:custGeom>
              <a:avLst/>
              <a:gdLst>
                <a:gd name="T0" fmla="*/ 221 w 197"/>
                <a:gd name="T1" fmla="*/ 125 h 347"/>
                <a:gd name="T2" fmla="*/ 119 w 197"/>
                <a:gd name="T3" fmla="*/ 1 h 347"/>
                <a:gd name="T4" fmla="*/ 182 w 197"/>
                <a:gd name="T5" fmla="*/ 118 h 347"/>
                <a:gd name="T6" fmla="*/ 16 w 197"/>
                <a:gd name="T7" fmla="*/ 86 h 347"/>
                <a:gd name="T8" fmla="*/ 162 w 197"/>
                <a:gd name="T9" fmla="*/ 148 h 347"/>
                <a:gd name="T10" fmla="*/ 4 w 197"/>
                <a:gd name="T11" fmla="*/ 212 h 347"/>
                <a:gd name="T12" fmla="*/ 194 w 197"/>
                <a:gd name="T13" fmla="*/ 170 h 347"/>
                <a:gd name="T14" fmla="*/ 179 w 197"/>
                <a:gd name="T15" fmla="*/ 317 h 347"/>
                <a:gd name="T16" fmla="*/ 221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477" y="785"/>
              <a:ext cx="610" cy="71"/>
            </a:xfrm>
            <a:custGeom>
              <a:avLst/>
              <a:gdLst>
                <a:gd name="T0" fmla="*/ 0 w 612"/>
                <a:gd name="T1" fmla="*/ 60 h 72"/>
                <a:gd name="T2" fmla="*/ 120 w 612"/>
                <a:gd name="T3" fmla="*/ 33 h 72"/>
                <a:gd name="T4" fmla="*/ 249 w 612"/>
                <a:gd name="T5" fmla="*/ 15 h 72"/>
                <a:gd name="T6" fmla="*/ 395 w 612"/>
                <a:gd name="T7" fmla="*/ 3 h 72"/>
                <a:gd name="T8" fmla="*/ 506 w 612"/>
                <a:gd name="T9" fmla="*/ 3 h 72"/>
                <a:gd name="T10" fmla="*/ 587 w 612"/>
                <a:gd name="T11" fmla="*/ 18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72">
                  <a:moveTo>
                    <a:pt x="0" y="72"/>
                  </a:moveTo>
                  <a:cubicBezTo>
                    <a:pt x="38" y="57"/>
                    <a:pt x="77" y="42"/>
                    <a:pt x="120" y="33"/>
                  </a:cubicBezTo>
                  <a:cubicBezTo>
                    <a:pt x="163" y="24"/>
                    <a:pt x="213" y="20"/>
                    <a:pt x="261" y="15"/>
                  </a:cubicBezTo>
                  <a:cubicBezTo>
                    <a:pt x="309" y="10"/>
                    <a:pt x="363" y="5"/>
                    <a:pt x="408" y="3"/>
                  </a:cubicBezTo>
                  <a:cubicBezTo>
                    <a:pt x="453" y="1"/>
                    <a:pt x="497" y="0"/>
                    <a:pt x="531" y="3"/>
                  </a:cubicBezTo>
                  <a:cubicBezTo>
                    <a:pt x="565" y="6"/>
                    <a:pt x="599" y="16"/>
                    <a:pt x="612" y="18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263" y="351"/>
              <a:ext cx="233" cy="3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381" y="304"/>
              <a:ext cx="199" cy="38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537" y="266"/>
              <a:ext cx="129" cy="39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63" y="240"/>
              <a:ext cx="76" cy="41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2134" y="434"/>
              <a:ext cx="302" cy="2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2816" y="236"/>
              <a:ext cx="4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2909" y="243"/>
              <a:ext cx="46" cy="39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2988" y="271"/>
              <a:ext cx="121" cy="37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3067" y="329"/>
              <a:ext cx="199" cy="3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Text Box 23"/>
          <p:cNvSpPr txBox="1">
            <a:spLocks noChangeArrowheads="1"/>
          </p:cNvSpPr>
          <p:nvPr userDrawn="1"/>
        </p:nvSpPr>
        <p:spPr bwMode="auto">
          <a:xfrm>
            <a:off x="7040563" y="5145088"/>
            <a:ext cx="183832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FFFF00"/>
              </a:buClr>
              <a:buSzPct val="60000"/>
              <a:buFont typeface="Wingdings" charset="2"/>
              <a:buChar char="q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omic Sans MS" pitchFamily="66" charset="0"/>
              </a:defRPr>
            </a:lvl1pPr>
            <a:lvl2pPr>
              <a:spcBef>
                <a:spcPts val="700"/>
              </a:spcBef>
              <a:buClr>
                <a:srgbClr val="FF9900"/>
              </a:buClr>
              <a:buSzPct val="60000"/>
              <a:buFont typeface="Wingdings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omic Sans MS" pitchFamily="66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omic Sans MS" pitchFamily="6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fr-FR" altLang="fr-FR" sz="2000" b="1" dirty="0">
                <a:ea typeface="+mn-ea"/>
                <a:cs typeface="+mn-cs"/>
              </a:rPr>
              <a:t>G-ECHO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222" y="3998301"/>
            <a:ext cx="4899765" cy="680118"/>
          </a:xfrm>
        </p:spPr>
        <p:txBody>
          <a:bodyPr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marL="447675" indent="-447675" algn="l">
              <a:defRPr sz="3200" spc="15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DF5211-1C53-CD4B-AD22-A2E5EB67E7FE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2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ED6B04-012B-2841-BE01-AAC5171C04DD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30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2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15900"/>
            <a:ext cx="6708775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" y="203200"/>
            <a:ext cx="6705600" cy="6553200"/>
          </a:xfrm>
          <a:prstGeom prst="rect">
            <a:avLst/>
          </a:prstGeom>
          <a:solidFill>
            <a:srgbClr val="242852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7291388" y="1487488"/>
            <a:ext cx="1525587" cy="3190875"/>
            <a:chOff x="1957" y="236"/>
            <a:chExt cx="1309" cy="274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223" y="652"/>
              <a:ext cx="921" cy="2324"/>
            </a:xfrm>
            <a:custGeom>
              <a:avLst/>
              <a:gdLst>
                <a:gd name="T0" fmla="*/ 606 w 923"/>
                <a:gd name="T1" fmla="*/ 773 h 2323"/>
                <a:gd name="T2" fmla="*/ 527 w 923"/>
                <a:gd name="T3" fmla="*/ 583 h 2323"/>
                <a:gd name="T4" fmla="*/ 438 w 923"/>
                <a:gd name="T5" fmla="*/ 487 h 2323"/>
                <a:gd name="T6" fmla="*/ 336 w 923"/>
                <a:gd name="T7" fmla="*/ 367 h 2323"/>
                <a:gd name="T8" fmla="*/ 237 w 923"/>
                <a:gd name="T9" fmla="*/ 108 h 2323"/>
                <a:gd name="T10" fmla="*/ 806 w 923"/>
                <a:gd name="T11" fmla="*/ 53 h 2323"/>
                <a:gd name="T12" fmla="*/ 779 w 923"/>
                <a:gd name="T13" fmla="*/ 424 h 2323"/>
                <a:gd name="T14" fmla="*/ 602 w 923"/>
                <a:gd name="T15" fmla="*/ 781 h 2323"/>
                <a:gd name="T16" fmla="*/ 435 w 923"/>
                <a:gd name="T17" fmla="*/ 986 h 2323"/>
                <a:gd name="T18" fmla="*/ 201 w 923"/>
                <a:gd name="T19" fmla="*/ 1225 h 2323"/>
                <a:gd name="T20" fmla="*/ 257 w 923"/>
                <a:gd name="T21" fmla="*/ 1541 h 2323"/>
                <a:gd name="T22" fmla="*/ 517 w 923"/>
                <a:gd name="T23" fmla="*/ 1719 h 2323"/>
                <a:gd name="T24" fmla="*/ 572 w 923"/>
                <a:gd name="T25" fmla="*/ 1897 h 2323"/>
                <a:gd name="T26" fmla="*/ 521 w 923"/>
                <a:gd name="T27" fmla="*/ 2126 h 2323"/>
                <a:gd name="T28" fmla="*/ 372 w 923"/>
                <a:gd name="T29" fmla="*/ 2276 h 2323"/>
                <a:gd name="T30" fmla="*/ 230 w 923"/>
                <a:gd name="T31" fmla="*/ 2329 h 2323"/>
                <a:gd name="T32" fmla="*/ 120 w 923"/>
                <a:gd name="T33" fmla="*/ 2318 h 2323"/>
                <a:gd name="T34" fmla="*/ 36 w 923"/>
                <a:gd name="T35" fmla="*/ 2258 h 2323"/>
                <a:gd name="T36" fmla="*/ 15 w 923"/>
                <a:gd name="T37" fmla="*/ 2081 h 2323"/>
                <a:gd name="T38" fmla="*/ 125 w 923"/>
                <a:gd name="T39" fmla="*/ 2007 h 2323"/>
                <a:gd name="T40" fmla="*/ 222 w 923"/>
                <a:gd name="T41" fmla="*/ 2042 h 2323"/>
                <a:gd name="T42" fmla="*/ 234 w 923"/>
                <a:gd name="T43" fmla="*/ 2108 h 2323"/>
                <a:gd name="T44" fmla="*/ 230 w 923"/>
                <a:gd name="T45" fmla="*/ 2174 h 2323"/>
                <a:gd name="T46" fmla="*/ 153 w 923"/>
                <a:gd name="T47" fmla="*/ 2192 h 2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23" h="2323">
                  <a:moveTo>
                    <a:pt x="619" y="773"/>
                  </a:moveTo>
                  <a:cubicBezTo>
                    <a:pt x="606" y="741"/>
                    <a:pt x="568" y="631"/>
                    <a:pt x="540" y="583"/>
                  </a:cubicBezTo>
                  <a:cubicBezTo>
                    <a:pt x="512" y="535"/>
                    <a:pt x="482" y="523"/>
                    <a:pt x="450" y="487"/>
                  </a:cubicBezTo>
                  <a:cubicBezTo>
                    <a:pt x="418" y="451"/>
                    <a:pt x="381" y="430"/>
                    <a:pt x="348" y="367"/>
                  </a:cubicBezTo>
                  <a:cubicBezTo>
                    <a:pt x="315" y="304"/>
                    <a:pt x="169" y="160"/>
                    <a:pt x="249" y="108"/>
                  </a:cubicBezTo>
                  <a:cubicBezTo>
                    <a:pt x="329" y="56"/>
                    <a:pt x="739" y="0"/>
                    <a:pt x="831" y="53"/>
                  </a:cubicBezTo>
                  <a:cubicBezTo>
                    <a:pt x="923" y="106"/>
                    <a:pt x="840" y="303"/>
                    <a:pt x="804" y="424"/>
                  </a:cubicBezTo>
                  <a:cubicBezTo>
                    <a:pt x="768" y="545"/>
                    <a:pt x="674" y="687"/>
                    <a:pt x="615" y="781"/>
                  </a:cubicBezTo>
                  <a:cubicBezTo>
                    <a:pt x="556" y="875"/>
                    <a:pt x="516" y="914"/>
                    <a:pt x="447" y="986"/>
                  </a:cubicBezTo>
                  <a:cubicBezTo>
                    <a:pt x="378" y="1058"/>
                    <a:pt x="231" y="1122"/>
                    <a:pt x="201" y="1212"/>
                  </a:cubicBezTo>
                  <a:cubicBezTo>
                    <a:pt x="171" y="1302"/>
                    <a:pt x="214" y="1446"/>
                    <a:pt x="269" y="1528"/>
                  </a:cubicBezTo>
                  <a:cubicBezTo>
                    <a:pt x="324" y="1610"/>
                    <a:pt x="477" y="1647"/>
                    <a:pt x="530" y="1706"/>
                  </a:cubicBezTo>
                  <a:cubicBezTo>
                    <a:pt x="583" y="1765"/>
                    <a:pt x="584" y="1816"/>
                    <a:pt x="585" y="1884"/>
                  </a:cubicBezTo>
                  <a:cubicBezTo>
                    <a:pt x="586" y="1952"/>
                    <a:pt x="567" y="2050"/>
                    <a:pt x="534" y="2113"/>
                  </a:cubicBezTo>
                  <a:cubicBezTo>
                    <a:pt x="501" y="2176"/>
                    <a:pt x="433" y="2229"/>
                    <a:pt x="384" y="2263"/>
                  </a:cubicBezTo>
                  <a:cubicBezTo>
                    <a:pt x="335" y="2297"/>
                    <a:pt x="286" y="2309"/>
                    <a:pt x="242" y="2316"/>
                  </a:cubicBezTo>
                  <a:cubicBezTo>
                    <a:pt x="198" y="2323"/>
                    <a:pt x="154" y="2317"/>
                    <a:pt x="120" y="2305"/>
                  </a:cubicBezTo>
                  <a:cubicBezTo>
                    <a:pt x="86" y="2293"/>
                    <a:pt x="53" y="2284"/>
                    <a:pt x="36" y="2245"/>
                  </a:cubicBezTo>
                  <a:cubicBezTo>
                    <a:pt x="19" y="2206"/>
                    <a:pt x="0" y="2110"/>
                    <a:pt x="15" y="2068"/>
                  </a:cubicBezTo>
                  <a:cubicBezTo>
                    <a:pt x="30" y="2026"/>
                    <a:pt x="91" y="2000"/>
                    <a:pt x="125" y="1994"/>
                  </a:cubicBezTo>
                  <a:cubicBezTo>
                    <a:pt x="159" y="1988"/>
                    <a:pt x="202" y="2012"/>
                    <a:pt x="222" y="2029"/>
                  </a:cubicBezTo>
                  <a:cubicBezTo>
                    <a:pt x="242" y="2046"/>
                    <a:pt x="244" y="2073"/>
                    <a:pt x="246" y="2095"/>
                  </a:cubicBezTo>
                  <a:cubicBezTo>
                    <a:pt x="248" y="2117"/>
                    <a:pt x="249" y="2147"/>
                    <a:pt x="234" y="2161"/>
                  </a:cubicBezTo>
                  <a:cubicBezTo>
                    <a:pt x="219" y="2175"/>
                    <a:pt x="170" y="2175"/>
                    <a:pt x="153" y="2179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 flipV="1">
              <a:off x="2244" y="1481"/>
              <a:ext cx="271" cy="27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H="1" flipV="1">
              <a:off x="2517" y="1752"/>
              <a:ext cx="362" cy="1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H="1">
              <a:off x="2155" y="2204"/>
              <a:ext cx="365" cy="1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 flipH="1">
              <a:off x="2517" y="2117"/>
              <a:ext cx="439" cy="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957" y="2204"/>
              <a:ext cx="198" cy="345"/>
            </a:xfrm>
            <a:custGeom>
              <a:avLst/>
              <a:gdLst>
                <a:gd name="T0" fmla="*/ 209 w 197"/>
                <a:gd name="T1" fmla="*/ 125 h 347"/>
                <a:gd name="T2" fmla="*/ 119 w 197"/>
                <a:gd name="T3" fmla="*/ 1 h 347"/>
                <a:gd name="T4" fmla="*/ 170 w 197"/>
                <a:gd name="T5" fmla="*/ 118 h 347"/>
                <a:gd name="T6" fmla="*/ 16 w 197"/>
                <a:gd name="T7" fmla="*/ 86 h 347"/>
                <a:gd name="T8" fmla="*/ 155 w 197"/>
                <a:gd name="T9" fmla="*/ 148 h 347"/>
                <a:gd name="T10" fmla="*/ 4 w 197"/>
                <a:gd name="T11" fmla="*/ 212 h 347"/>
                <a:gd name="T12" fmla="*/ 182 w 197"/>
                <a:gd name="T13" fmla="*/ 170 h 347"/>
                <a:gd name="T14" fmla="*/ 167 w 197"/>
                <a:gd name="T15" fmla="*/ 317 h 347"/>
                <a:gd name="T16" fmla="*/ 209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 rot="3758591">
              <a:off x="2077" y="1237"/>
              <a:ext cx="199" cy="345"/>
            </a:xfrm>
            <a:custGeom>
              <a:avLst/>
              <a:gdLst>
                <a:gd name="T0" fmla="*/ 222 w 197"/>
                <a:gd name="T1" fmla="*/ 125 h 347"/>
                <a:gd name="T2" fmla="*/ 120 w 197"/>
                <a:gd name="T3" fmla="*/ 1 h 347"/>
                <a:gd name="T4" fmla="*/ 183 w 197"/>
                <a:gd name="T5" fmla="*/ 118 h 347"/>
                <a:gd name="T6" fmla="*/ 16 w 197"/>
                <a:gd name="T7" fmla="*/ 86 h 347"/>
                <a:gd name="T8" fmla="*/ 164 w 197"/>
                <a:gd name="T9" fmla="*/ 148 h 347"/>
                <a:gd name="T10" fmla="*/ 4 w 197"/>
                <a:gd name="T11" fmla="*/ 212 h 347"/>
                <a:gd name="T12" fmla="*/ 195 w 197"/>
                <a:gd name="T13" fmla="*/ 170 h 347"/>
                <a:gd name="T14" fmla="*/ 180 w 197"/>
                <a:gd name="T15" fmla="*/ 317 h 347"/>
                <a:gd name="T16" fmla="*/ 222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 rot="10800000">
              <a:off x="2860" y="1689"/>
              <a:ext cx="193" cy="345"/>
            </a:xfrm>
            <a:custGeom>
              <a:avLst/>
              <a:gdLst>
                <a:gd name="T0" fmla="*/ 154 w 197"/>
                <a:gd name="T1" fmla="*/ 125 h 347"/>
                <a:gd name="T2" fmla="*/ 83 w 197"/>
                <a:gd name="T3" fmla="*/ 1 h 347"/>
                <a:gd name="T4" fmla="*/ 122 w 197"/>
                <a:gd name="T5" fmla="*/ 118 h 347"/>
                <a:gd name="T6" fmla="*/ 16 w 197"/>
                <a:gd name="T7" fmla="*/ 86 h 347"/>
                <a:gd name="T8" fmla="*/ 112 w 197"/>
                <a:gd name="T9" fmla="*/ 148 h 347"/>
                <a:gd name="T10" fmla="*/ 4 w 197"/>
                <a:gd name="T11" fmla="*/ 210 h 347"/>
                <a:gd name="T12" fmla="*/ 134 w 197"/>
                <a:gd name="T13" fmla="*/ 168 h 347"/>
                <a:gd name="T14" fmla="*/ 120 w 197"/>
                <a:gd name="T15" fmla="*/ 315 h 347"/>
                <a:gd name="T16" fmla="*/ 154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 rot="-8915165">
              <a:off x="2945" y="1973"/>
              <a:ext cx="199" cy="345"/>
            </a:xfrm>
            <a:custGeom>
              <a:avLst/>
              <a:gdLst>
                <a:gd name="T0" fmla="*/ 221 w 197"/>
                <a:gd name="T1" fmla="*/ 125 h 347"/>
                <a:gd name="T2" fmla="*/ 119 w 197"/>
                <a:gd name="T3" fmla="*/ 1 h 347"/>
                <a:gd name="T4" fmla="*/ 182 w 197"/>
                <a:gd name="T5" fmla="*/ 118 h 347"/>
                <a:gd name="T6" fmla="*/ 16 w 197"/>
                <a:gd name="T7" fmla="*/ 86 h 347"/>
                <a:gd name="T8" fmla="*/ 162 w 197"/>
                <a:gd name="T9" fmla="*/ 148 h 347"/>
                <a:gd name="T10" fmla="*/ 4 w 197"/>
                <a:gd name="T11" fmla="*/ 212 h 347"/>
                <a:gd name="T12" fmla="*/ 194 w 197"/>
                <a:gd name="T13" fmla="*/ 170 h 347"/>
                <a:gd name="T14" fmla="*/ 179 w 197"/>
                <a:gd name="T15" fmla="*/ 317 h 347"/>
                <a:gd name="T16" fmla="*/ 221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2477" y="785"/>
              <a:ext cx="610" cy="71"/>
            </a:xfrm>
            <a:custGeom>
              <a:avLst/>
              <a:gdLst>
                <a:gd name="T0" fmla="*/ 0 w 612"/>
                <a:gd name="T1" fmla="*/ 60 h 72"/>
                <a:gd name="T2" fmla="*/ 120 w 612"/>
                <a:gd name="T3" fmla="*/ 33 h 72"/>
                <a:gd name="T4" fmla="*/ 249 w 612"/>
                <a:gd name="T5" fmla="*/ 15 h 72"/>
                <a:gd name="T6" fmla="*/ 395 w 612"/>
                <a:gd name="T7" fmla="*/ 3 h 72"/>
                <a:gd name="T8" fmla="*/ 506 w 612"/>
                <a:gd name="T9" fmla="*/ 3 h 72"/>
                <a:gd name="T10" fmla="*/ 587 w 612"/>
                <a:gd name="T11" fmla="*/ 18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72">
                  <a:moveTo>
                    <a:pt x="0" y="72"/>
                  </a:moveTo>
                  <a:cubicBezTo>
                    <a:pt x="38" y="57"/>
                    <a:pt x="77" y="42"/>
                    <a:pt x="120" y="33"/>
                  </a:cubicBezTo>
                  <a:cubicBezTo>
                    <a:pt x="163" y="24"/>
                    <a:pt x="213" y="20"/>
                    <a:pt x="261" y="15"/>
                  </a:cubicBezTo>
                  <a:cubicBezTo>
                    <a:pt x="309" y="10"/>
                    <a:pt x="363" y="5"/>
                    <a:pt x="408" y="3"/>
                  </a:cubicBezTo>
                  <a:cubicBezTo>
                    <a:pt x="453" y="1"/>
                    <a:pt x="497" y="0"/>
                    <a:pt x="531" y="3"/>
                  </a:cubicBezTo>
                  <a:cubicBezTo>
                    <a:pt x="565" y="6"/>
                    <a:pt x="599" y="16"/>
                    <a:pt x="612" y="18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2263" y="351"/>
              <a:ext cx="233" cy="3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2381" y="304"/>
              <a:ext cx="199" cy="38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2537" y="266"/>
              <a:ext cx="129" cy="39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2663" y="240"/>
              <a:ext cx="76" cy="41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2134" y="434"/>
              <a:ext cx="302" cy="2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2816" y="236"/>
              <a:ext cx="4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2909" y="243"/>
              <a:ext cx="46" cy="39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>
              <a:off x="2988" y="271"/>
              <a:ext cx="121" cy="37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3067" y="329"/>
              <a:ext cx="199" cy="3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" name="Text Box 23"/>
          <p:cNvSpPr txBox="1">
            <a:spLocks noChangeArrowheads="1"/>
          </p:cNvSpPr>
          <p:nvPr userDrawn="1"/>
        </p:nvSpPr>
        <p:spPr bwMode="auto">
          <a:xfrm>
            <a:off x="7040563" y="5145088"/>
            <a:ext cx="183832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FFFF00"/>
              </a:buClr>
              <a:buSzPct val="60000"/>
              <a:buFont typeface="Wingdings" charset="2"/>
              <a:buChar char="q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omic Sans MS" pitchFamily="66" charset="0"/>
              </a:defRPr>
            </a:lvl1pPr>
            <a:lvl2pPr>
              <a:spcBef>
                <a:spcPts val="700"/>
              </a:spcBef>
              <a:buClr>
                <a:srgbClr val="FF9900"/>
              </a:buClr>
              <a:buSzPct val="60000"/>
              <a:buFont typeface="Wingdings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omic Sans MS" pitchFamily="66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omic Sans MS" pitchFamily="6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fr-FR" altLang="fr-FR" sz="2000" b="1" dirty="0">
                <a:ea typeface="+mn-ea"/>
                <a:cs typeface="+mn-cs"/>
              </a:rPr>
              <a:t>G-ECHO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222" y="3998301"/>
            <a:ext cx="4899765" cy="680118"/>
          </a:xfrm>
        </p:spPr>
        <p:txBody>
          <a:bodyPr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marL="447675" indent="-447675" algn="l">
              <a:defRPr sz="3200" spc="15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9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A0CB38D-FC1F-174D-9720-6EEEC30FE815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30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377806-1C31-5541-A6E0-3AB22DDBA7DC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31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63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6"/>
          <p:cNvGrpSpPr>
            <a:grpSpLocks/>
          </p:cNvGrpSpPr>
          <p:nvPr userDrawn="1"/>
        </p:nvGrpSpPr>
        <p:grpSpPr bwMode="auto">
          <a:xfrm>
            <a:off x="7291388" y="1487488"/>
            <a:ext cx="1525587" cy="3190875"/>
            <a:chOff x="1957" y="236"/>
            <a:chExt cx="1309" cy="274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223" y="652"/>
              <a:ext cx="921" cy="2324"/>
            </a:xfrm>
            <a:custGeom>
              <a:avLst/>
              <a:gdLst>
                <a:gd name="T0" fmla="*/ 606 w 923"/>
                <a:gd name="T1" fmla="*/ 773 h 2323"/>
                <a:gd name="T2" fmla="*/ 527 w 923"/>
                <a:gd name="T3" fmla="*/ 583 h 2323"/>
                <a:gd name="T4" fmla="*/ 438 w 923"/>
                <a:gd name="T5" fmla="*/ 487 h 2323"/>
                <a:gd name="T6" fmla="*/ 336 w 923"/>
                <a:gd name="T7" fmla="*/ 367 h 2323"/>
                <a:gd name="T8" fmla="*/ 237 w 923"/>
                <a:gd name="T9" fmla="*/ 108 h 2323"/>
                <a:gd name="T10" fmla="*/ 806 w 923"/>
                <a:gd name="T11" fmla="*/ 53 h 2323"/>
                <a:gd name="T12" fmla="*/ 779 w 923"/>
                <a:gd name="T13" fmla="*/ 424 h 2323"/>
                <a:gd name="T14" fmla="*/ 602 w 923"/>
                <a:gd name="T15" fmla="*/ 781 h 2323"/>
                <a:gd name="T16" fmla="*/ 435 w 923"/>
                <a:gd name="T17" fmla="*/ 986 h 2323"/>
                <a:gd name="T18" fmla="*/ 201 w 923"/>
                <a:gd name="T19" fmla="*/ 1225 h 2323"/>
                <a:gd name="T20" fmla="*/ 257 w 923"/>
                <a:gd name="T21" fmla="*/ 1541 h 2323"/>
                <a:gd name="T22" fmla="*/ 517 w 923"/>
                <a:gd name="T23" fmla="*/ 1719 h 2323"/>
                <a:gd name="T24" fmla="*/ 572 w 923"/>
                <a:gd name="T25" fmla="*/ 1897 h 2323"/>
                <a:gd name="T26" fmla="*/ 521 w 923"/>
                <a:gd name="T27" fmla="*/ 2126 h 2323"/>
                <a:gd name="T28" fmla="*/ 372 w 923"/>
                <a:gd name="T29" fmla="*/ 2276 h 2323"/>
                <a:gd name="T30" fmla="*/ 230 w 923"/>
                <a:gd name="T31" fmla="*/ 2329 h 2323"/>
                <a:gd name="T32" fmla="*/ 120 w 923"/>
                <a:gd name="T33" fmla="*/ 2318 h 2323"/>
                <a:gd name="T34" fmla="*/ 36 w 923"/>
                <a:gd name="T35" fmla="*/ 2258 h 2323"/>
                <a:gd name="T36" fmla="*/ 15 w 923"/>
                <a:gd name="T37" fmla="*/ 2081 h 2323"/>
                <a:gd name="T38" fmla="*/ 125 w 923"/>
                <a:gd name="T39" fmla="*/ 2007 h 2323"/>
                <a:gd name="T40" fmla="*/ 222 w 923"/>
                <a:gd name="T41" fmla="*/ 2042 h 2323"/>
                <a:gd name="T42" fmla="*/ 234 w 923"/>
                <a:gd name="T43" fmla="*/ 2108 h 2323"/>
                <a:gd name="T44" fmla="*/ 230 w 923"/>
                <a:gd name="T45" fmla="*/ 2174 h 2323"/>
                <a:gd name="T46" fmla="*/ 153 w 923"/>
                <a:gd name="T47" fmla="*/ 2192 h 2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23" h="2323">
                  <a:moveTo>
                    <a:pt x="619" y="773"/>
                  </a:moveTo>
                  <a:cubicBezTo>
                    <a:pt x="606" y="741"/>
                    <a:pt x="568" y="631"/>
                    <a:pt x="540" y="583"/>
                  </a:cubicBezTo>
                  <a:cubicBezTo>
                    <a:pt x="512" y="535"/>
                    <a:pt x="482" y="523"/>
                    <a:pt x="450" y="487"/>
                  </a:cubicBezTo>
                  <a:cubicBezTo>
                    <a:pt x="418" y="451"/>
                    <a:pt x="381" y="430"/>
                    <a:pt x="348" y="367"/>
                  </a:cubicBezTo>
                  <a:cubicBezTo>
                    <a:pt x="315" y="304"/>
                    <a:pt x="169" y="160"/>
                    <a:pt x="249" y="108"/>
                  </a:cubicBezTo>
                  <a:cubicBezTo>
                    <a:pt x="329" y="56"/>
                    <a:pt x="739" y="0"/>
                    <a:pt x="831" y="53"/>
                  </a:cubicBezTo>
                  <a:cubicBezTo>
                    <a:pt x="923" y="106"/>
                    <a:pt x="840" y="303"/>
                    <a:pt x="804" y="424"/>
                  </a:cubicBezTo>
                  <a:cubicBezTo>
                    <a:pt x="768" y="545"/>
                    <a:pt x="674" y="687"/>
                    <a:pt x="615" y="781"/>
                  </a:cubicBezTo>
                  <a:cubicBezTo>
                    <a:pt x="556" y="875"/>
                    <a:pt x="516" y="914"/>
                    <a:pt x="447" y="986"/>
                  </a:cubicBezTo>
                  <a:cubicBezTo>
                    <a:pt x="378" y="1058"/>
                    <a:pt x="231" y="1122"/>
                    <a:pt x="201" y="1212"/>
                  </a:cubicBezTo>
                  <a:cubicBezTo>
                    <a:pt x="171" y="1302"/>
                    <a:pt x="214" y="1446"/>
                    <a:pt x="269" y="1528"/>
                  </a:cubicBezTo>
                  <a:cubicBezTo>
                    <a:pt x="324" y="1610"/>
                    <a:pt x="477" y="1647"/>
                    <a:pt x="530" y="1706"/>
                  </a:cubicBezTo>
                  <a:cubicBezTo>
                    <a:pt x="583" y="1765"/>
                    <a:pt x="584" y="1816"/>
                    <a:pt x="585" y="1884"/>
                  </a:cubicBezTo>
                  <a:cubicBezTo>
                    <a:pt x="586" y="1952"/>
                    <a:pt x="567" y="2050"/>
                    <a:pt x="534" y="2113"/>
                  </a:cubicBezTo>
                  <a:cubicBezTo>
                    <a:pt x="501" y="2176"/>
                    <a:pt x="433" y="2229"/>
                    <a:pt x="384" y="2263"/>
                  </a:cubicBezTo>
                  <a:cubicBezTo>
                    <a:pt x="335" y="2297"/>
                    <a:pt x="286" y="2309"/>
                    <a:pt x="242" y="2316"/>
                  </a:cubicBezTo>
                  <a:cubicBezTo>
                    <a:pt x="198" y="2323"/>
                    <a:pt x="154" y="2317"/>
                    <a:pt x="120" y="2305"/>
                  </a:cubicBezTo>
                  <a:cubicBezTo>
                    <a:pt x="86" y="2293"/>
                    <a:pt x="53" y="2284"/>
                    <a:pt x="36" y="2245"/>
                  </a:cubicBezTo>
                  <a:cubicBezTo>
                    <a:pt x="19" y="2206"/>
                    <a:pt x="0" y="2110"/>
                    <a:pt x="15" y="2068"/>
                  </a:cubicBezTo>
                  <a:cubicBezTo>
                    <a:pt x="30" y="2026"/>
                    <a:pt x="91" y="2000"/>
                    <a:pt x="125" y="1994"/>
                  </a:cubicBezTo>
                  <a:cubicBezTo>
                    <a:pt x="159" y="1988"/>
                    <a:pt x="202" y="2012"/>
                    <a:pt x="222" y="2029"/>
                  </a:cubicBezTo>
                  <a:cubicBezTo>
                    <a:pt x="242" y="2046"/>
                    <a:pt x="244" y="2073"/>
                    <a:pt x="246" y="2095"/>
                  </a:cubicBezTo>
                  <a:cubicBezTo>
                    <a:pt x="248" y="2117"/>
                    <a:pt x="249" y="2147"/>
                    <a:pt x="234" y="2161"/>
                  </a:cubicBezTo>
                  <a:cubicBezTo>
                    <a:pt x="219" y="2175"/>
                    <a:pt x="170" y="2175"/>
                    <a:pt x="153" y="2179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2244" y="1481"/>
              <a:ext cx="271" cy="27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2517" y="1752"/>
              <a:ext cx="362" cy="1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155" y="2204"/>
              <a:ext cx="365" cy="1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2517" y="2117"/>
              <a:ext cx="439" cy="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957" y="2204"/>
              <a:ext cx="198" cy="345"/>
            </a:xfrm>
            <a:custGeom>
              <a:avLst/>
              <a:gdLst>
                <a:gd name="T0" fmla="*/ 209 w 197"/>
                <a:gd name="T1" fmla="*/ 125 h 347"/>
                <a:gd name="T2" fmla="*/ 119 w 197"/>
                <a:gd name="T3" fmla="*/ 1 h 347"/>
                <a:gd name="T4" fmla="*/ 170 w 197"/>
                <a:gd name="T5" fmla="*/ 118 h 347"/>
                <a:gd name="T6" fmla="*/ 16 w 197"/>
                <a:gd name="T7" fmla="*/ 86 h 347"/>
                <a:gd name="T8" fmla="*/ 155 w 197"/>
                <a:gd name="T9" fmla="*/ 148 h 347"/>
                <a:gd name="T10" fmla="*/ 4 w 197"/>
                <a:gd name="T11" fmla="*/ 212 h 347"/>
                <a:gd name="T12" fmla="*/ 182 w 197"/>
                <a:gd name="T13" fmla="*/ 170 h 347"/>
                <a:gd name="T14" fmla="*/ 167 w 197"/>
                <a:gd name="T15" fmla="*/ 317 h 347"/>
                <a:gd name="T16" fmla="*/ 209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3758591">
              <a:off x="2077" y="1237"/>
              <a:ext cx="199" cy="345"/>
            </a:xfrm>
            <a:custGeom>
              <a:avLst/>
              <a:gdLst>
                <a:gd name="T0" fmla="*/ 222 w 197"/>
                <a:gd name="T1" fmla="*/ 125 h 347"/>
                <a:gd name="T2" fmla="*/ 120 w 197"/>
                <a:gd name="T3" fmla="*/ 1 h 347"/>
                <a:gd name="T4" fmla="*/ 183 w 197"/>
                <a:gd name="T5" fmla="*/ 118 h 347"/>
                <a:gd name="T6" fmla="*/ 16 w 197"/>
                <a:gd name="T7" fmla="*/ 86 h 347"/>
                <a:gd name="T8" fmla="*/ 164 w 197"/>
                <a:gd name="T9" fmla="*/ 148 h 347"/>
                <a:gd name="T10" fmla="*/ 4 w 197"/>
                <a:gd name="T11" fmla="*/ 212 h 347"/>
                <a:gd name="T12" fmla="*/ 195 w 197"/>
                <a:gd name="T13" fmla="*/ 170 h 347"/>
                <a:gd name="T14" fmla="*/ 180 w 197"/>
                <a:gd name="T15" fmla="*/ 317 h 347"/>
                <a:gd name="T16" fmla="*/ 222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rot="10800000">
              <a:off x="2860" y="1689"/>
              <a:ext cx="193" cy="345"/>
            </a:xfrm>
            <a:custGeom>
              <a:avLst/>
              <a:gdLst>
                <a:gd name="T0" fmla="*/ 154 w 197"/>
                <a:gd name="T1" fmla="*/ 125 h 347"/>
                <a:gd name="T2" fmla="*/ 83 w 197"/>
                <a:gd name="T3" fmla="*/ 1 h 347"/>
                <a:gd name="T4" fmla="*/ 122 w 197"/>
                <a:gd name="T5" fmla="*/ 118 h 347"/>
                <a:gd name="T6" fmla="*/ 16 w 197"/>
                <a:gd name="T7" fmla="*/ 86 h 347"/>
                <a:gd name="T8" fmla="*/ 112 w 197"/>
                <a:gd name="T9" fmla="*/ 148 h 347"/>
                <a:gd name="T10" fmla="*/ 4 w 197"/>
                <a:gd name="T11" fmla="*/ 210 h 347"/>
                <a:gd name="T12" fmla="*/ 134 w 197"/>
                <a:gd name="T13" fmla="*/ 168 h 347"/>
                <a:gd name="T14" fmla="*/ 120 w 197"/>
                <a:gd name="T15" fmla="*/ 315 h 347"/>
                <a:gd name="T16" fmla="*/ 154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rot="-8915165">
              <a:off x="2945" y="1973"/>
              <a:ext cx="199" cy="345"/>
            </a:xfrm>
            <a:custGeom>
              <a:avLst/>
              <a:gdLst>
                <a:gd name="T0" fmla="*/ 221 w 197"/>
                <a:gd name="T1" fmla="*/ 125 h 347"/>
                <a:gd name="T2" fmla="*/ 119 w 197"/>
                <a:gd name="T3" fmla="*/ 1 h 347"/>
                <a:gd name="T4" fmla="*/ 182 w 197"/>
                <a:gd name="T5" fmla="*/ 118 h 347"/>
                <a:gd name="T6" fmla="*/ 16 w 197"/>
                <a:gd name="T7" fmla="*/ 86 h 347"/>
                <a:gd name="T8" fmla="*/ 162 w 197"/>
                <a:gd name="T9" fmla="*/ 148 h 347"/>
                <a:gd name="T10" fmla="*/ 4 w 197"/>
                <a:gd name="T11" fmla="*/ 212 h 347"/>
                <a:gd name="T12" fmla="*/ 194 w 197"/>
                <a:gd name="T13" fmla="*/ 170 h 347"/>
                <a:gd name="T14" fmla="*/ 179 w 197"/>
                <a:gd name="T15" fmla="*/ 317 h 347"/>
                <a:gd name="T16" fmla="*/ 221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477" y="785"/>
              <a:ext cx="610" cy="71"/>
            </a:xfrm>
            <a:custGeom>
              <a:avLst/>
              <a:gdLst>
                <a:gd name="T0" fmla="*/ 0 w 612"/>
                <a:gd name="T1" fmla="*/ 60 h 72"/>
                <a:gd name="T2" fmla="*/ 120 w 612"/>
                <a:gd name="T3" fmla="*/ 33 h 72"/>
                <a:gd name="T4" fmla="*/ 249 w 612"/>
                <a:gd name="T5" fmla="*/ 15 h 72"/>
                <a:gd name="T6" fmla="*/ 395 w 612"/>
                <a:gd name="T7" fmla="*/ 3 h 72"/>
                <a:gd name="T8" fmla="*/ 506 w 612"/>
                <a:gd name="T9" fmla="*/ 3 h 72"/>
                <a:gd name="T10" fmla="*/ 587 w 612"/>
                <a:gd name="T11" fmla="*/ 18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72">
                  <a:moveTo>
                    <a:pt x="0" y="72"/>
                  </a:moveTo>
                  <a:cubicBezTo>
                    <a:pt x="38" y="57"/>
                    <a:pt x="77" y="42"/>
                    <a:pt x="120" y="33"/>
                  </a:cubicBezTo>
                  <a:cubicBezTo>
                    <a:pt x="163" y="24"/>
                    <a:pt x="213" y="20"/>
                    <a:pt x="261" y="15"/>
                  </a:cubicBezTo>
                  <a:cubicBezTo>
                    <a:pt x="309" y="10"/>
                    <a:pt x="363" y="5"/>
                    <a:pt x="408" y="3"/>
                  </a:cubicBezTo>
                  <a:cubicBezTo>
                    <a:pt x="453" y="1"/>
                    <a:pt x="497" y="0"/>
                    <a:pt x="531" y="3"/>
                  </a:cubicBezTo>
                  <a:cubicBezTo>
                    <a:pt x="565" y="6"/>
                    <a:pt x="599" y="16"/>
                    <a:pt x="612" y="18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263" y="351"/>
              <a:ext cx="233" cy="3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381" y="304"/>
              <a:ext cx="199" cy="38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537" y="266"/>
              <a:ext cx="129" cy="39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63" y="240"/>
              <a:ext cx="76" cy="41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2134" y="434"/>
              <a:ext cx="302" cy="2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2816" y="236"/>
              <a:ext cx="4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2909" y="243"/>
              <a:ext cx="46" cy="39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2988" y="271"/>
              <a:ext cx="121" cy="37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3067" y="329"/>
              <a:ext cx="199" cy="3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Text Box 23"/>
          <p:cNvSpPr txBox="1">
            <a:spLocks noChangeArrowheads="1"/>
          </p:cNvSpPr>
          <p:nvPr userDrawn="1"/>
        </p:nvSpPr>
        <p:spPr bwMode="auto">
          <a:xfrm>
            <a:off x="7040563" y="5145088"/>
            <a:ext cx="183832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FFFF00"/>
              </a:buClr>
              <a:buSzPct val="60000"/>
              <a:buFont typeface="Wingdings" charset="2"/>
              <a:buChar char="q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omic Sans MS" pitchFamily="66" charset="0"/>
              </a:defRPr>
            </a:lvl1pPr>
            <a:lvl2pPr>
              <a:spcBef>
                <a:spcPts val="700"/>
              </a:spcBef>
              <a:buClr>
                <a:srgbClr val="FF9900"/>
              </a:buClr>
              <a:buSzPct val="60000"/>
              <a:buFont typeface="Wingdings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omic Sans MS" pitchFamily="66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omic Sans MS" pitchFamily="6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fr-FR" altLang="fr-FR" sz="2000" b="1" dirty="0">
                <a:ea typeface="+mn-ea"/>
                <a:cs typeface="+mn-cs"/>
              </a:rPr>
              <a:t>G-ECHO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222" y="3998301"/>
            <a:ext cx="4899765" cy="680118"/>
          </a:xfrm>
        </p:spPr>
        <p:txBody>
          <a:bodyPr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marL="447675" indent="-447675" algn="l">
              <a:defRPr sz="3200" spc="15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F5B86B6-976C-4647-832A-E782D96F62ED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2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BE6466-530A-7145-81BD-2118D60D6601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30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3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27063" indent="-261938">
              <a:buSzPct val="75000"/>
              <a:buFont typeface="Wingdings 3" panose="05040102010807070707" pitchFamily="18" charset="2"/>
              <a:buChar char=""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0E5282-53AB-5047-9043-994A25CA4467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CB057-AC12-C94B-BCE4-29547985F74D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654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425388"/>
            <a:ext cx="3886201" cy="4701091"/>
          </a:xfrm>
        </p:spPr>
        <p:txBody>
          <a:bodyPr/>
          <a:lstStyle>
            <a:lvl2pPr marL="627063" indent="-261938">
              <a:buSzPct val="75000"/>
              <a:buFont typeface="Wingdings 3" panose="05040102010807070707" pitchFamily="18" charset="2"/>
              <a:buChar char=""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CBB3D8-22A5-D841-B3E1-EE5620ED9E6D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165F25-576F-CB41-9377-2D60C027728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954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8" y="1425388"/>
            <a:ext cx="4104000" cy="4701091"/>
          </a:xfrm>
        </p:spPr>
        <p:txBody>
          <a:bodyPr/>
          <a:lstStyle>
            <a:lvl1pPr>
              <a:spcBef>
                <a:spcPts val="0"/>
              </a:spcBef>
              <a:defRPr sz="1800" b="1"/>
            </a:lvl1pPr>
            <a:lvl2pPr marL="627063" indent="-261938">
              <a:spcBef>
                <a:spcPts val="0"/>
              </a:spcBef>
              <a:buSzPct val="75000"/>
              <a:buFont typeface="Wingdings 3" panose="05040102010807070707" pitchFamily="18" charset="2"/>
              <a:buChar char=""/>
              <a:defRPr sz="1600"/>
            </a:lvl2pPr>
            <a:lvl3pPr>
              <a:spcBef>
                <a:spcPts val="0"/>
              </a:spcBef>
              <a:defRPr sz="1600"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48204" y="1425388"/>
            <a:ext cx="4104000" cy="4701091"/>
          </a:xfrm>
        </p:spPr>
        <p:txBody>
          <a:bodyPr/>
          <a:lstStyle>
            <a:lvl1pPr>
              <a:defRPr lang="fr-FR" sz="1800" b="1" dirty="0" smtClean="0"/>
            </a:lvl1pPr>
            <a:lvl2pPr marL="365125" indent="0">
              <a:buNone/>
              <a:defRPr lang="fr-FR" sz="1600" dirty="0" smtClean="0"/>
            </a:lvl2pPr>
            <a:lvl3pPr>
              <a:defRPr lang="fr-FR" sz="1600" dirty="0" smtClean="0"/>
            </a:lvl3pPr>
            <a:lvl4pPr>
              <a:defRPr lang="fr-FR" dirty="0" smtClean="0"/>
            </a:lvl4pPr>
            <a:lvl5pPr>
              <a:defRPr lang="en-US" dirty="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260173E-34EF-194F-82FD-C96F58A85DC6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E2EFA-5204-3C4F-8D0E-3EEF517AF7C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680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1600" y="355847"/>
            <a:ext cx="7790660" cy="624881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E84569-0873-3B4A-8721-E2378E3B4C49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02A6A-0B08-EB4E-9C4A-9EBDCA4EB89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983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6A7889-B3C9-FC4E-AB89-27BBEFD0F439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A0C9E-43B4-9E44-AF27-EEB986424099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781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509007-157D-2A4D-BA2B-419B31FFDF1E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DA519-FEA9-2D4A-866E-1EBC5F5C38F8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46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36525"/>
            <a:ext cx="67151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rallélogramme 4"/>
          <p:cNvSpPr/>
          <p:nvPr userDrawn="1"/>
        </p:nvSpPr>
        <p:spPr>
          <a:xfrm>
            <a:off x="1835150" y="374650"/>
            <a:ext cx="960438" cy="576263"/>
          </a:xfrm>
          <a:prstGeom prst="parallelogram">
            <a:avLst>
              <a:gd name="adj" fmla="val 48691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3988" y="136525"/>
            <a:ext cx="6705600" cy="6553200"/>
          </a:xfrm>
          <a:prstGeom prst="rect">
            <a:avLst/>
          </a:prstGeom>
          <a:solidFill>
            <a:srgbClr val="242852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7291388" y="1487488"/>
            <a:ext cx="1525587" cy="3190875"/>
            <a:chOff x="1957" y="236"/>
            <a:chExt cx="1309" cy="2740"/>
          </a:xfrm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223" y="652"/>
              <a:ext cx="921" cy="2324"/>
            </a:xfrm>
            <a:custGeom>
              <a:avLst/>
              <a:gdLst>
                <a:gd name="T0" fmla="*/ 606 w 923"/>
                <a:gd name="T1" fmla="*/ 773 h 2323"/>
                <a:gd name="T2" fmla="*/ 527 w 923"/>
                <a:gd name="T3" fmla="*/ 583 h 2323"/>
                <a:gd name="T4" fmla="*/ 438 w 923"/>
                <a:gd name="T5" fmla="*/ 487 h 2323"/>
                <a:gd name="T6" fmla="*/ 336 w 923"/>
                <a:gd name="T7" fmla="*/ 367 h 2323"/>
                <a:gd name="T8" fmla="*/ 237 w 923"/>
                <a:gd name="T9" fmla="*/ 108 h 2323"/>
                <a:gd name="T10" fmla="*/ 806 w 923"/>
                <a:gd name="T11" fmla="*/ 53 h 2323"/>
                <a:gd name="T12" fmla="*/ 779 w 923"/>
                <a:gd name="T13" fmla="*/ 424 h 2323"/>
                <a:gd name="T14" fmla="*/ 602 w 923"/>
                <a:gd name="T15" fmla="*/ 781 h 2323"/>
                <a:gd name="T16" fmla="*/ 435 w 923"/>
                <a:gd name="T17" fmla="*/ 986 h 2323"/>
                <a:gd name="T18" fmla="*/ 201 w 923"/>
                <a:gd name="T19" fmla="*/ 1225 h 2323"/>
                <a:gd name="T20" fmla="*/ 257 w 923"/>
                <a:gd name="T21" fmla="*/ 1541 h 2323"/>
                <a:gd name="T22" fmla="*/ 517 w 923"/>
                <a:gd name="T23" fmla="*/ 1719 h 2323"/>
                <a:gd name="T24" fmla="*/ 572 w 923"/>
                <a:gd name="T25" fmla="*/ 1897 h 2323"/>
                <a:gd name="T26" fmla="*/ 521 w 923"/>
                <a:gd name="T27" fmla="*/ 2126 h 2323"/>
                <a:gd name="T28" fmla="*/ 372 w 923"/>
                <a:gd name="T29" fmla="*/ 2276 h 2323"/>
                <a:gd name="T30" fmla="*/ 230 w 923"/>
                <a:gd name="T31" fmla="*/ 2329 h 2323"/>
                <a:gd name="T32" fmla="*/ 120 w 923"/>
                <a:gd name="T33" fmla="*/ 2318 h 2323"/>
                <a:gd name="T34" fmla="*/ 36 w 923"/>
                <a:gd name="T35" fmla="*/ 2258 h 2323"/>
                <a:gd name="T36" fmla="*/ 15 w 923"/>
                <a:gd name="T37" fmla="*/ 2081 h 2323"/>
                <a:gd name="T38" fmla="*/ 125 w 923"/>
                <a:gd name="T39" fmla="*/ 2007 h 2323"/>
                <a:gd name="T40" fmla="*/ 222 w 923"/>
                <a:gd name="T41" fmla="*/ 2042 h 2323"/>
                <a:gd name="T42" fmla="*/ 234 w 923"/>
                <a:gd name="T43" fmla="*/ 2108 h 2323"/>
                <a:gd name="T44" fmla="*/ 230 w 923"/>
                <a:gd name="T45" fmla="*/ 2174 h 2323"/>
                <a:gd name="T46" fmla="*/ 153 w 923"/>
                <a:gd name="T47" fmla="*/ 2192 h 2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23" h="2323">
                  <a:moveTo>
                    <a:pt x="619" y="773"/>
                  </a:moveTo>
                  <a:cubicBezTo>
                    <a:pt x="606" y="741"/>
                    <a:pt x="568" y="631"/>
                    <a:pt x="540" y="583"/>
                  </a:cubicBezTo>
                  <a:cubicBezTo>
                    <a:pt x="512" y="535"/>
                    <a:pt x="482" y="523"/>
                    <a:pt x="450" y="487"/>
                  </a:cubicBezTo>
                  <a:cubicBezTo>
                    <a:pt x="418" y="451"/>
                    <a:pt x="381" y="430"/>
                    <a:pt x="348" y="367"/>
                  </a:cubicBezTo>
                  <a:cubicBezTo>
                    <a:pt x="315" y="304"/>
                    <a:pt x="169" y="160"/>
                    <a:pt x="249" y="108"/>
                  </a:cubicBezTo>
                  <a:cubicBezTo>
                    <a:pt x="329" y="56"/>
                    <a:pt x="739" y="0"/>
                    <a:pt x="831" y="53"/>
                  </a:cubicBezTo>
                  <a:cubicBezTo>
                    <a:pt x="923" y="106"/>
                    <a:pt x="840" y="303"/>
                    <a:pt x="804" y="424"/>
                  </a:cubicBezTo>
                  <a:cubicBezTo>
                    <a:pt x="768" y="545"/>
                    <a:pt x="674" y="687"/>
                    <a:pt x="615" y="781"/>
                  </a:cubicBezTo>
                  <a:cubicBezTo>
                    <a:pt x="556" y="875"/>
                    <a:pt x="516" y="914"/>
                    <a:pt x="447" y="986"/>
                  </a:cubicBezTo>
                  <a:cubicBezTo>
                    <a:pt x="378" y="1058"/>
                    <a:pt x="231" y="1122"/>
                    <a:pt x="201" y="1212"/>
                  </a:cubicBezTo>
                  <a:cubicBezTo>
                    <a:pt x="171" y="1302"/>
                    <a:pt x="214" y="1446"/>
                    <a:pt x="269" y="1528"/>
                  </a:cubicBezTo>
                  <a:cubicBezTo>
                    <a:pt x="324" y="1610"/>
                    <a:pt x="477" y="1647"/>
                    <a:pt x="530" y="1706"/>
                  </a:cubicBezTo>
                  <a:cubicBezTo>
                    <a:pt x="583" y="1765"/>
                    <a:pt x="584" y="1816"/>
                    <a:pt x="585" y="1884"/>
                  </a:cubicBezTo>
                  <a:cubicBezTo>
                    <a:pt x="586" y="1952"/>
                    <a:pt x="567" y="2050"/>
                    <a:pt x="534" y="2113"/>
                  </a:cubicBezTo>
                  <a:cubicBezTo>
                    <a:pt x="501" y="2176"/>
                    <a:pt x="433" y="2229"/>
                    <a:pt x="384" y="2263"/>
                  </a:cubicBezTo>
                  <a:cubicBezTo>
                    <a:pt x="335" y="2297"/>
                    <a:pt x="286" y="2309"/>
                    <a:pt x="242" y="2316"/>
                  </a:cubicBezTo>
                  <a:cubicBezTo>
                    <a:pt x="198" y="2323"/>
                    <a:pt x="154" y="2317"/>
                    <a:pt x="120" y="2305"/>
                  </a:cubicBezTo>
                  <a:cubicBezTo>
                    <a:pt x="86" y="2293"/>
                    <a:pt x="53" y="2284"/>
                    <a:pt x="36" y="2245"/>
                  </a:cubicBezTo>
                  <a:cubicBezTo>
                    <a:pt x="19" y="2206"/>
                    <a:pt x="0" y="2110"/>
                    <a:pt x="15" y="2068"/>
                  </a:cubicBezTo>
                  <a:cubicBezTo>
                    <a:pt x="30" y="2026"/>
                    <a:pt x="91" y="2000"/>
                    <a:pt x="125" y="1994"/>
                  </a:cubicBezTo>
                  <a:cubicBezTo>
                    <a:pt x="159" y="1988"/>
                    <a:pt x="202" y="2012"/>
                    <a:pt x="222" y="2029"/>
                  </a:cubicBezTo>
                  <a:cubicBezTo>
                    <a:pt x="242" y="2046"/>
                    <a:pt x="244" y="2073"/>
                    <a:pt x="246" y="2095"/>
                  </a:cubicBezTo>
                  <a:cubicBezTo>
                    <a:pt x="248" y="2117"/>
                    <a:pt x="249" y="2147"/>
                    <a:pt x="234" y="2161"/>
                  </a:cubicBezTo>
                  <a:cubicBezTo>
                    <a:pt x="219" y="2175"/>
                    <a:pt x="170" y="2175"/>
                    <a:pt x="153" y="2179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2244" y="1481"/>
              <a:ext cx="271" cy="27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 flipV="1">
              <a:off x="2517" y="1752"/>
              <a:ext cx="362" cy="1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2155" y="2204"/>
              <a:ext cx="365" cy="1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H="1">
              <a:off x="2517" y="2117"/>
              <a:ext cx="439" cy="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1957" y="2204"/>
              <a:ext cx="198" cy="345"/>
            </a:xfrm>
            <a:custGeom>
              <a:avLst/>
              <a:gdLst>
                <a:gd name="T0" fmla="*/ 209 w 197"/>
                <a:gd name="T1" fmla="*/ 125 h 347"/>
                <a:gd name="T2" fmla="*/ 119 w 197"/>
                <a:gd name="T3" fmla="*/ 1 h 347"/>
                <a:gd name="T4" fmla="*/ 170 w 197"/>
                <a:gd name="T5" fmla="*/ 118 h 347"/>
                <a:gd name="T6" fmla="*/ 16 w 197"/>
                <a:gd name="T7" fmla="*/ 86 h 347"/>
                <a:gd name="T8" fmla="*/ 155 w 197"/>
                <a:gd name="T9" fmla="*/ 148 h 347"/>
                <a:gd name="T10" fmla="*/ 4 w 197"/>
                <a:gd name="T11" fmla="*/ 212 h 347"/>
                <a:gd name="T12" fmla="*/ 182 w 197"/>
                <a:gd name="T13" fmla="*/ 170 h 347"/>
                <a:gd name="T14" fmla="*/ 167 w 197"/>
                <a:gd name="T15" fmla="*/ 317 h 347"/>
                <a:gd name="T16" fmla="*/ 209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 rot="3758591">
              <a:off x="2077" y="1237"/>
              <a:ext cx="199" cy="345"/>
            </a:xfrm>
            <a:custGeom>
              <a:avLst/>
              <a:gdLst>
                <a:gd name="T0" fmla="*/ 222 w 197"/>
                <a:gd name="T1" fmla="*/ 125 h 347"/>
                <a:gd name="T2" fmla="*/ 120 w 197"/>
                <a:gd name="T3" fmla="*/ 1 h 347"/>
                <a:gd name="T4" fmla="*/ 183 w 197"/>
                <a:gd name="T5" fmla="*/ 118 h 347"/>
                <a:gd name="T6" fmla="*/ 16 w 197"/>
                <a:gd name="T7" fmla="*/ 86 h 347"/>
                <a:gd name="T8" fmla="*/ 164 w 197"/>
                <a:gd name="T9" fmla="*/ 148 h 347"/>
                <a:gd name="T10" fmla="*/ 4 w 197"/>
                <a:gd name="T11" fmla="*/ 212 h 347"/>
                <a:gd name="T12" fmla="*/ 195 w 197"/>
                <a:gd name="T13" fmla="*/ 170 h 347"/>
                <a:gd name="T14" fmla="*/ 180 w 197"/>
                <a:gd name="T15" fmla="*/ 317 h 347"/>
                <a:gd name="T16" fmla="*/ 222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 rot="10800000">
              <a:off x="2860" y="1689"/>
              <a:ext cx="193" cy="345"/>
            </a:xfrm>
            <a:custGeom>
              <a:avLst/>
              <a:gdLst>
                <a:gd name="T0" fmla="*/ 154 w 197"/>
                <a:gd name="T1" fmla="*/ 125 h 347"/>
                <a:gd name="T2" fmla="*/ 83 w 197"/>
                <a:gd name="T3" fmla="*/ 1 h 347"/>
                <a:gd name="T4" fmla="*/ 122 w 197"/>
                <a:gd name="T5" fmla="*/ 118 h 347"/>
                <a:gd name="T6" fmla="*/ 16 w 197"/>
                <a:gd name="T7" fmla="*/ 86 h 347"/>
                <a:gd name="T8" fmla="*/ 112 w 197"/>
                <a:gd name="T9" fmla="*/ 148 h 347"/>
                <a:gd name="T10" fmla="*/ 4 w 197"/>
                <a:gd name="T11" fmla="*/ 210 h 347"/>
                <a:gd name="T12" fmla="*/ 134 w 197"/>
                <a:gd name="T13" fmla="*/ 168 h 347"/>
                <a:gd name="T14" fmla="*/ 120 w 197"/>
                <a:gd name="T15" fmla="*/ 315 h 347"/>
                <a:gd name="T16" fmla="*/ 154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 rot="-8915165">
              <a:off x="2945" y="1973"/>
              <a:ext cx="199" cy="345"/>
            </a:xfrm>
            <a:custGeom>
              <a:avLst/>
              <a:gdLst>
                <a:gd name="T0" fmla="*/ 221 w 197"/>
                <a:gd name="T1" fmla="*/ 125 h 347"/>
                <a:gd name="T2" fmla="*/ 119 w 197"/>
                <a:gd name="T3" fmla="*/ 1 h 347"/>
                <a:gd name="T4" fmla="*/ 182 w 197"/>
                <a:gd name="T5" fmla="*/ 118 h 347"/>
                <a:gd name="T6" fmla="*/ 16 w 197"/>
                <a:gd name="T7" fmla="*/ 86 h 347"/>
                <a:gd name="T8" fmla="*/ 162 w 197"/>
                <a:gd name="T9" fmla="*/ 148 h 347"/>
                <a:gd name="T10" fmla="*/ 4 w 197"/>
                <a:gd name="T11" fmla="*/ 212 h 347"/>
                <a:gd name="T12" fmla="*/ 194 w 197"/>
                <a:gd name="T13" fmla="*/ 170 h 347"/>
                <a:gd name="T14" fmla="*/ 179 w 197"/>
                <a:gd name="T15" fmla="*/ 317 h 347"/>
                <a:gd name="T16" fmla="*/ 221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bg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477" y="785"/>
              <a:ext cx="610" cy="71"/>
            </a:xfrm>
            <a:custGeom>
              <a:avLst/>
              <a:gdLst>
                <a:gd name="T0" fmla="*/ 0 w 612"/>
                <a:gd name="T1" fmla="*/ 60 h 72"/>
                <a:gd name="T2" fmla="*/ 120 w 612"/>
                <a:gd name="T3" fmla="*/ 33 h 72"/>
                <a:gd name="T4" fmla="*/ 249 w 612"/>
                <a:gd name="T5" fmla="*/ 15 h 72"/>
                <a:gd name="T6" fmla="*/ 395 w 612"/>
                <a:gd name="T7" fmla="*/ 3 h 72"/>
                <a:gd name="T8" fmla="*/ 506 w 612"/>
                <a:gd name="T9" fmla="*/ 3 h 72"/>
                <a:gd name="T10" fmla="*/ 587 w 612"/>
                <a:gd name="T11" fmla="*/ 18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72">
                  <a:moveTo>
                    <a:pt x="0" y="72"/>
                  </a:moveTo>
                  <a:cubicBezTo>
                    <a:pt x="38" y="57"/>
                    <a:pt x="77" y="42"/>
                    <a:pt x="120" y="33"/>
                  </a:cubicBezTo>
                  <a:cubicBezTo>
                    <a:pt x="163" y="24"/>
                    <a:pt x="213" y="20"/>
                    <a:pt x="261" y="15"/>
                  </a:cubicBezTo>
                  <a:cubicBezTo>
                    <a:pt x="309" y="10"/>
                    <a:pt x="363" y="5"/>
                    <a:pt x="408" y="3"/>
                  </a:cubicBezTo>
                  <a:cubicBezTo>
                    <a:pt x="453" y="1"/>
                    <a:pt x="497" y="0"/>
                    <a:pt x="531" y="3"/>
                  </a:cubicBezTo>
                  <a:cubicBezTo>
                    <a:pt x="565" y="6"/>
                    <a:pt x="599" y="16"/>
                    <a:pt x="612" y="18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2263" y="351"/>
              <a:ext cx="233" cy="3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2381" y="304"/>
              <a:ext cx="199" cy="38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2537" y="266"/>
              <a:ext cx="129" cy="39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2663" y="240"/>
              <a:ext cx="76" cy="41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2134" y="434"/>
              <a:ext cx="302" cy="2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 flipH="1">
              <a:off x="2816" y="236"/>
              <a:ext cx="4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>
              <a:off x="2909" y="243"/>
              <a:ext cx="46" cy="39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H="1">
              <a:off x="2988" y="271"/>
              <a:ext cx="121" cy="37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>
              <a:off x="3067" y="329"/>
              <a:ext cx="199" cy="3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7040563" y="5145088"/>
            <a:ext cx="183832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FFFF00"/>
              </a:buClr>
              <a:buSzPct val="60000"/>
              <a:buFont typeface="Wingdings" charset="2"/>
              <a:buChar char="q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omic Sans MS" pitchFamily="66" charset="0"/>
              </a:defRPr>
            </a:lvl1pPr>
            <a:lvl2pPr>
              <a:spcBef>
                <a:spcPts val="700"/>
              </a:spcBef>
              <a:buClr>
                <a:srgbClr val="FF9900"/>
              </a:buClr>
              <a:buSzPct val="60000"/>
              <a:buFont typeface="Wingdings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omic Sans MS" pitchFamily="66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omic Sans MS" pitchFamily="6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fr-FR" altLang="fr-FR" sz="2000" b="1" dirty="0">
                <a:ea typeface="+mn-ea"/>
                <a:cs typeface="+mn-cs"/>
              </a:rPr>
              <a:t>G-ECHO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222" y="3998301"/>
            <a:ext cx="4899765" cy="680118"/>
          </a:xfrm>
        </p:spPr>
        <p:txBody>
          <a:bodyPr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marL="447675" indent="-447675" algn="l">
              <a:defRPr sz="3200" spc="15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9AEEEC3-EF45-9F4C-BA3A-81BFAAEFF84F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3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6A0A58-8F3D-714F-AAA6-4244660E6992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3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16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037013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557338"/>
            <a:ext cx="403860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7B8D1A-16F2-1C44-AD0D-0BC5D7BD6C7E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793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8013" cy="143351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6802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7291388" y="1487488"/>
            <a:ext cx="1525587" cy="3190875"/>
            <a:chOff x="1957" y="236"/>
            <a:chExt cx="1309" cy="274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223" y="652"/>
              <a:ext cx="921" cy="2324"/>
            </a:xfrm>
            <a:custGeom>
              <a:avLst/>
              <a:gdLst>
                <a:gd name="T0" fmla="*/ 606 w 923"/>
                <a:gd name="T1" fmla="*/ 773 h 2323"/>
                <a:gd name="T2" fmla="*/ 527 w 923"/>
                <a:gd name="T3" fmla="*/ 583 h 2323"/>
                <a:gd name="T4" fmla="*/ 438 w 923"/>
                <a:gd name="T5" fmla="*/ 487 h 2323"/>
                <a:gd name="T6" fmla="*/ 336 w 923"/>
                <a:gd name="T7" fmla="*/ 367 h 2323"/>
                <a:gd name="T8" fmla="*/ 237 w 923"/>
                <a:gd name="T9" fmla="*/ 108 h 2323"/>
                <a:gd name="T10" fmla="*/ 806 w 923"/>
                <a:gd name="T11" fmla="*/ 53 h 2323"/>
                <a:gd name="T12" fmla="*/ 779 w 923"/>
                <a:gd name="T13" fmla="*/ 424 h 2323"/>
                <a:gd name="T14" fmla="*/ 602 w 923"/>
                <a:gd name="T15" fmla="*/ 781 h 2323"/>
                <a:gd name="T16" fmla="*/ 435 w 923"/>
                <a:gd name="T17" fmla="*/ 986 h 2323"/>
                <a:gd name="T18" fmla="*/ 201 w 923"/>
                <a:gd name="T19" fmla="*/ 1225 h 2323"/>
                <a:gd name="T20" fmla="*/ 257 w 923"/>
                <a:gd name="T21" fmla="*/ 1541 h 2323"/>
                <a:gd name="T22" fmla="*/ 517 w 923"/>
                <a:gd name="T23" fmla="*/ 1719 h 2323"/>
                <a:gd name="T24" fmla="*/ 572 w 923"/>
                <a:gd name="T25" fmla="*/ 1897 h 2323"/>
                <a:gd name="T26" fmla="*/ 521 w 923"/>
                <a:gd name="T27" fmla="*/ 2126 h 2323"/>
                <a:gd name="T28" fmla="*/ 372 w 923"/>
                <a:gd name="T29" fmla="*/ 2276 h 2323"/>
                <a:gd name="T30" fmla="*/ 230 w 923"/>
                <a:gd name="T31" fmla="*/ 2329 h 2323"/>
                <a:gd name="T32" fmla="*/ 120 w 923"/>
                <a:gd name="T33" fmla="*/ 2318 h 2323"/>
                <a:gd name="T34" fmla="*/ 36 w 923"/>
                <a:gd name="T35" fmla="*/ 2258 h 2323"/>
                <a:gd name="T36" fmla="*/ 15 w 923"/>
                <a:gd name="T37" fmla="*/ 2081 h 2323"/>
                <a:gd name="T38" fmla="*/ 125 w 923"/>
                <a:gd name="T39" fmla="*/ 2007 h 2323"/>
                <a:gd name="T40" fmla="*/ 222 w 923"/>
                <a:gd name="T41" fmla="*/ 2042 h 2323"/>
                <a:gd name="T42" fmla="*/ 234 w 923"/>
                <a:gd name="T43" fmla="*/ 2108 h 2323"/>
                <a:gd name="T44" fmla="*/ 230 w 923"/>
                <a:gd name="T45" fmla="*/ 2174 h 2323"/>
                <a:gd name="T46" fmla="*/ 153 w 923"/>
                <a:gd name="T47" fmla="*/ 2192 h 2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23" h="2323">
                  <a:moveTo>
                    <a:pt x="619" y="773"/>
                  </a:moveTo>
                  <a:cubicBezTo>
                    <a:pt x="606" y="741"/>
                    <a:pt x="568" y="631"/>
                    <a:pt x="540" y="583"/>
                  </a:cubicBezTo>
                  <a:cubicBezTo>
                    <a:pt x="512" y="535"/>
                    <a:pt x="482" y="523"/>
                    <a:pt x="450" y="487"/>
                  </a:cubicBezTo>
                  <a:cubicBezTo>
                    <a:pt x="418" y="451"/>
                    <a:pt x="381" y="430"/>
                    <a:pt x="348" y="367"/>
                  </a:cubicBezTo>
                  <a:cubicBezTo>
                    <a:pt x="315" y="304"/>
                    <a:pt x="169" y="160"/>
                    <a:pt x="249" y="108"/>
                  </a:cubicBezTo>
                  <a:cubicBezTo>
                    <a:pt x="329" y="56"/>
                    <a:pt x="739" y="0"/>
                    <a:pt x="831" y="53"/>
                  </a:cubicBezTo>
                  <a:cubicBezTo>
                    <a:pt x="923" y="106"/>
                    <a:pt x="840" y="303"/>
                    <a:pt x="804" y="424"/>
                  </a:cubicBezTo>
                  <a:cubicBezTo>
                    <a:pt x="768" y="545"/>
                    <a:pt x="674" y="687"/>
                    <a:pt x="615" y="781"/>
                  </a:cubicBezTo>
                  <a:cubicBezTo>
                    <a:pt x="556" y="875"/>
                    <a:pt x="516" y="914"/>
                    <a:pt x="447" y="986"/>
                  </a:cubicBezTo>
                  <a:cubicBezTo>
                    <a:pt x="378" y="1058"/>
                    <a:pt x="231" y="1122"/>
                    <a:pt x="201" y="1212"/>
                  </a:cubicBezTo>
                  <a:cubicBezTo>
                    <a:pt x="171" y="1302"/>
                    <a:pt x="214" y="1446"/>
                    <a:pt x="269" y="1528"/>
                  </a:cubicBezTo>
                  <a:cubicBezTo>
                    <a:pt x="324" y="1610"/>
                    <a:pt x="477" y="1647"/>
                    <a:pt x="530" y="1706"/>
                  </a:cubicBezTo>
                  <a:cubicBezTo>
                    <a:pt x="583" y="1765"/>
                    <a:pt x="584" y="1816"/>
                    <a:pt x="585" y="1884"/>
                  </a:cubicBezTo>
                  <a:cubicBezTo>
                    <a:pt x="586" y="1952"/>
                    <a:pt x="567" y="2050"/>
                    <a:pt x="534" y="2113"/>
                  </a:cubicBezTo>
                  <a:cubicBezTo>
                    <a:pt x="501" y="2176"/>
                    <a:pt x="433" y="2229"/>
                    <a:pt x="384" y="2263"/>
                  </a:cubicBezTo>
                  <a:cubicBezTo>
                    <a:pt x="335" y="2297"/>
                    <a:pt x="286" y="2309"/>
                    <a:pt x="242" y="2316"/>
                  </a:cubicBezTo>
                  <a:cubicBezTo>
                    <a:pt x="198" y="2323"/>
                    <a:pt x="154" y="2317"/>
                    <a:pt x="120" y="2305"/>
                  </a:cubicBezTo>
                  <a:cubicBezTo>
                    <a:pt x="86" y="2293"/>
                    <a:pt x="53" y="2284"/>
                    <a:pt x="36" y="2245"/>
                  </a:cubicBezTo>
                  <a:cubicBezTo>
                    <a:pt x="19" y="2206"/>
                    <a:pt x="0" y="2110"/>
                    <a:pt x="15" y="2068"/>
                  </a:cubicBezTo>
                  <a:cubicBezTo>
                    <a:pt x="30" y="2026"/>
                    <a:pt x="91" y="2000"/>
                    <a:pt x="125" y="1994"/>
                  </a:cubicBezTo>
                  <a:cubicBezTo>
                    <a:pt x="159" y="1988"/>
                    <a:pt x="202" y="2012"/>
                    <a:pt x="222" y="2029"/>
                  </a:cubicBezTo>
                  <a:cubicBezTo>
                    <a:pt x="242" y="2046"/>
                    <a:pt x="244" y="2073"/>
                    <a:pt x="246" y="2095"/>
                  </a:cubicBezTo>
                  <a:cubicBezTo>
                    <a:pt x="248" y="2117"/>
                    <a:pt x="249" y="2147"/>
                    <a:pt x="234" y="2161"/>
                  </a:cubicBezTo>
                  <a:cubicBezTo>
                    <a:pt x="219" y="2175"/>
                    <a:pt x="170" y="2175"/>
                    <a:pt x="153" y="2179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 flipV="1">
              <a:off x="2244" y="1481"/>
              <a:ext cx="271" cy="27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 flipV="1">
              <a:off x="2517" y="1752"/>
              <a:ext cx="362" cy="13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155" y="2204"/>
              <a:ext cx="365" cy="13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2517" y="2117"/>
              <a:ext cx="439" cy="87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957" y="2204"/>
              <a:ext cx="198" cy="345"/>
            </a:xfrm>
            <a:custGeom>
              <a:avLst/>
              <a:gdLst>
                <a:gd name="T0" fmla="*/ 209 w 197"/>
                <a:gd name="T1" fmla="*/ 125 h 347"/>
                <a:gd name="T2" fmla="*/ 119 w 197"/>
                <a:gd name="T3" fmla="*/ 1 h 347"/>
                <a:gd name="T4" fmla="*/ 170 w 197"/>
                <a:gd name="T5" fmla="*/ 118 h 347"/>
                <a:gd name="T6" fmla="*/ 16 w 197"/>
                <a:gd name="T7" fmla="*/ 86 h 347"/>
                <a:gd name="T8" fmla="*/ 155 w 197"/>
                <a:gd name="T9" fmla="*/ 148 h 347"/>
                <a:gd name="T10" fmla="*/ 4 w 197"/>
                <a:gd name="T11" fmla="*/ 212 h 347"/>
                <a:gd name="T12" fmla="*/ 182 w 197"/>
                <a:gd name="T13" fmla="*/ 170 h 347"/>
                <a:gd name="T14" fmla="*/ 167 w 197"/>
                <a:gd name="T15" fmla="*/ 317 h 347"/>
                <a:gd name="T16" fmla="*/ 209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3758591">
              <a:off x="2077" y="1237"/>
              <a:ext cx="199" cy="345"/>
            </a:xfrm>
            <a:custGeom>
              <a:avLst/>
              <a:gdLst>
                <a:gd name="T0" fmla="*/ 222 w 197"/>
                <a:gd name="T1" fmla="*/ 125 h 347"/>
                <a:gd name="T2" fmla="*/ 120 w 197"/>
                <a:gd name="T3" fmla="*/ 1 h 347"/>
                <a:gd name="T4" fmla="*/ 183 w 197"/>
                <a:gd name="T5" fmla="*/ 118 h 347"/>
                <a:gd name="T6" fmla="*/ 16 w 197"/>
                <a:gd name="T7" fmla="*/ 86 h 347"/>
                <a:gd name="T8" fmla="*/ 164 w 197"/>
                <a:gd name="T9" fmla="*/ 148 h 347"/>
                <a:gd name="T10" fmla="*/ 4 w 197"/>
                <a:gd name="T11" fmla="*/ 212 h 347"/>
                <a:gd name="T12" fmla="*/ 195 w 197"/>
                <a:gd name="T13" fmla="*/ 170 h 347"/>
                <a:gd name="T14" fmla="*/ 180 w 197"/>
                <a:gd name="T15" fmla="*/ 317 h 347"/>
                <a:gd name="T16" fmla="*/ 222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rot="10800000">
              <a:off x="2860" y="1689"/>
              <a:ext cx="193" cy="345"/>
            </a:xfrm>
            <a:custGeom>
              <a:avLst/>
              <a:gdLst>
                <a:gd name="T0" fmla="*/ 154 w 197"/>
                <a:gd name="T1" fmla="*/ 125 h 347"/>
                <a:gd name="T2" fmla="*/ 83 w 197"/>
                <a:gd name="T3" fmla="*/ 1 h 347"/>
                <a:gd name="T4" fmla="*/ 122 w 197"/>
                <a:gd name="T5" fmla="*/ 118 h 347"/>
                <a:gd name="T6" fmla="*/ 16 w 197"/>
                <a:gd name="T7" fmla="*/ 86 h 347"/>
                <a:gd name="T8" fmla="*/ 112 w 197"/>
                <a:gd name="T9" fmla="*/ 148 h 347"/>
                <a:gd name="T10" fmla="*/ 4 w 197"/>
                <a:gd name="T11" fmla="*/ 210 h 347"/>
                <a:gd name="T12" fmla="*/ 134 w 197"/>
                <a:gd name="T13" fmla="*/ 168 h 347"/>
                <a:gd name="T14" fmla="*/ 120 w 197"/>
                <a:gd name="T15" fmla="*/ 315 h 347"/>
                <a:gd name="T16" fmla="*/ 154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rot="-8915165">
              <a:off x="2945" y="1973"/>
              <a:ext cx="199" cy="345"/>
            </a:xfrm>
            <a:custGeom>
              <a:avLst/>
              <a:gdLst>
                <a:gd name="T0" fmla="*/ 221 w 197"/>
                <a:gd name="T1" fmla="*/ 125 h 347"/>
                <a:gd name="T2" fmla="*/ 119 w 197"/>
                <a:gd name="T3" fmla="*/ 1 h 347"/>
                <a:gd name="T4" fmla="*/ 182 w 197"/>
                <a:gd name="T5" fmla="*/ 118 h 347"/>
                <a:gd name="T6" fmla="*/ 16 w 197"/>
                <a:gd name="T7" fmla="*/ 86 h 347"/>
                <a:gd name="T8" fmla="*/ 162 w 197"/>
                <a:gd name="T9" fmla="*/ 148 h 347"/>
                <a:gd name="T10" fmla="*/ 4 w 197"/>
                <a:gd name="T11" fmla="*/ 212 h 347"/>
                <a:gd name="T12" fmla="*/ 194 w 197"/>
                <a:gd name="T13" fmla="*/ 170 h 347"/>
                <a:gd name="T14" fmla="*/ 179 w 197"/>
                <a:gd name="T15" fmla="*/ 317 h 347"/>
                <a:gd name="T16" fmla="*/ 221 w 197"/>
                <a:gd name="T17" fmla="*/ 125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38100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477" y="785"/>
              <a:ext cx="610" cy="71"/>
            </a:xfrm>
            <a:custGeom>
              <a:avLst/>
              <a:gdLst>
                <a:gd name="T0" fmla="*/ 0 w 612"/>
                <a:gd name="T1" fmla="*/ 60 h 72"/>
                <a:gd name="T2" fmla="*/ 120 w 612"/>
                <a:gd name="T3" fmla="*/ 33 h 72"/>
                <a:gd name="T4" fmla="*/ 249 w 612"/>
                <a:gd name="T5" fmla="*/ 15 h 72"/>
                <a:gd name="T6" fmla="*/ 395 w 612"/>
                <a:gd name="T7" fmla="*/ 3 h 72"/>
                <a:gd name="T8" fmla="*/ 506 w 612"/>
                <a:gd name="T9" fmla="*/ 3 h 72"/>
                <a:gd name="T10" fmla="*/ 587 w 612"/>
                <a:gd name="T11" fmla="*/ 18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72">
                  <a:moveTo>
                    <a:pt x="0" y="72"/>
                  </a:moveTo>
                  <a:cubicBezTo>
                    <a:pt x="38" y="57"/>
                    <a:pt x="77" y="42"/>
                    <a:pt x="120" y="33"/>
                  </a:cubicBezTo>
                  <a:cubicBezTo>
                    <a:pt x="163" y="24"/>
                    <a:pt x="213" y="20"/>
                    <a:pt x="261" y="15"/>
                  </a:cubicBezTo>
                  <a:cubicBezTo>
                    <a:pt x="309" y="10"/>
                    <a:pt x="363" y="5"/>
                    <a:pt x="408" y="3"/>
                  </a:cubicBezTo>
                  <a:cubicBezTo>
                    <a:pt x="453" y="1"/>
                    <a:pt x="497" y="0"/>
                    <a:pt x="531" y="3"/>
                  </a:cubicBezTo>
                  <a:cubicBezTo>
                    <a:pt x="565" y="6"/>
                    <a:pt x="599" y="16"/>
                    <a:pt x="612" y="18"/>
                  </a:cubicBezTo>
                </a:path>
              </a:pathLst>
            </a:custGeom>
            <a:noFill/>
            <a:ln w="3810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2263" y="351"/>
              <a:ext cx="233" cy="35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2381" y="304"/>
              <a:ext cx="199" cy="38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537" y="266"/>
              <a:ext cx="129" cy="39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63" y="240"/>
              <a:ext cx="76" cy="41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2134" y="434"/>
              <a:ext cx="302" cy="29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2816" y="236"/>
              <a:ext cx="4" cy="40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2909" y="243"/>
              <a:ext cx="46" cy="395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2988" y="271"/>
              <a:ext cx="121" cy="37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 flipH="1">
              <a:off x="3067" y="329"/>
              <a:ext cx="199" cy="33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7040563" y="5145088"/>
            <a:ext cx="1838325" cy="403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FFFF00"/>
              </a:buClr>
              <a:buSzPct val="60000"/>
              <a:buFont typeface="Wingdings" charset="2"/>
              <a:buChar char="q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FFFFFF"/>
                </a:solidFill>
                <a:latin typeface="Comic Sans MS" pitchFamily="66" charset="0"/>
              </a:defRPr>
            </a:lvl1pPr>
            <a:lvl2pPr>
              <a:spcBef>
                <a:spcPts val="700"/>
              </a:spcBef>
              <a:buClr>
                <a:srgbClr val="FF9900"/>
              </a:buClr>
              <a:buSzPct val="60000"/>
              <a:buFont typeface="Wingdings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FFFFFF"/>
                </a:solidFill>
                <a:latin typeface="Comic Sans MS" pitchFamily="66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FFFFFF"/>
                </a:solidFill>
                <a:latin typeface="Comic Sans MS" pitchFamily="66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FFFFFF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fr-FR" altLang="fr-FR" sz="2000" b="1" dirty="0">
                <a:ea typeface="+mn-ea"/>
                <a:cs typeface="+mn-cs"/>
              </a:rPr>
              <a:t>G-ECHO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222" y="3998301"/>
            <a:ext cx="4899765" cy="680118"/>
          </a:xfrm>
        </p:spPr>
        <p:txBody>
          <a:bodyPr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marL="447675" indent="-447675" algn="l">
              <a:defRPr sz="3200" spc="15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1376AAC-8CD1-7C41-AC94-696D919D7207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29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9C96A9-2085-6142-97FE-8E80A071AA4B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30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27063" indent="-261938">
              <a:buSzPct val="75000"/>
              <a:buFont typeface="Wingdings 3" panose="05040102010807070707" pitchFamily="18" charset="2"/>
              <a:buChar char=""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B259E5-F7F0-B644-A7E3-4FB32109FA49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FA4BF-1A62-F646-BDB4-6F57736FED97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80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425388"/>
            <a:ext cx="3886201" cy="4701091"/>
          </a:xfrm>
        </p:spPr>
        <p:txBody>
          <a:bodyPr/>
          <a:lstStyle>
            <a:lvl2pPr marL="627063" indent="-261938">
              <a:buSzPct val="75000"/>
              <a:buFont typeface="Wingdings 3" panose="05040102010807070707" pitchFamily="18" charset="2"/>
              <a:buChar char=""/>
              <a:defRPr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59F58A-9D80-EE46-9776-02BABEC40DB3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1942E-B671-8D4C-8904-106A930C8FE2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899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8" y="1425388"/>
            <a:ext cx="4104000" cy="4701091"/>
          </a:xfrm>
        </p:spPr>
        <p:txBody>
          <a:bodyPr/>
          <a:lstStyle>
            <a:lvl1pPr>
              <a:spcBef>
                <a:spcPts val="0"/>
              </a:spcBef>
              <a:defRPr sz="1800" b="1"/>
            </a:lvl1pPr>
            <a:lvl2pPr marL="627063" indent="-261938">
              <a:spcBef>
                <a:spcPts val="0"/>
              </a:spcBef>
              <a:buSzPct val="75000"/>
              <a:buFont typeface="Wingdings 3" panose="05040102010807070707" pitchFamily="18" charset="2"/>
              <a:buChar char=""/>
              <a:defRPr sz="1600"/>
            </a:lvl2pPr>
            <a:lvl3pPr>
              <a:spcBef>
                <a:spcPts val="0"/>
              </a:spcBef>
              <a:defRPr sz="1600"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48204" y="1425388"/>
            <a:ext cx="4104000" cy="4701091"/>
          </a:xfrm>
        </p:spPr>
        <p:txBody>
          <a:bodyPr/>
          <a:lstStyle>
            <a:lvl1pPr>
              <a:defRPr lang="fr-FR" sz="1800" b="1" dirty="0" smtClean="0"/>
            </a:lvl1pPr>
            <a:lvl2pPr marL="365125" indent="0">
              <a:buNone/>
              <a:defRPr lang="fr-FR" sz="1600" dirty="0" smtClean="0"/>
            </a:lvl2pPr>
            <a:lvl3pPr>
              <a:defRPr lang="fr-FR" sz="1600" dirty="0" smtClean="0"/>
            </a:lvl3pPr>
            <a:lvl4pPr>
              <a:defRPr lang="fr-FR" dirty="0" smtClean="0"/>
            </a:lvl4pPr>
            <a:lvl5pPr>
              <a:defRPr lang="en-US" dirty="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DFBF41DE-814E-6646-9A76-3EFB5EFE3C68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5DC4D6-36E4-A742-899D-C04E3F306F53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35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1600" y="355847"/>
            <a:ext cx="7790660" cy="624881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B49073-5473-0441-8045-41F31FD68D70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F9CEA-F896-EC42-95E6-BB11FDBFBB81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79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B11A04-8743-9F4D-B031-7FAA339CCC7F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F259C-D856-3147-B6E7-08832382DA86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22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8013" cy="143351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24531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7" b="-1469"/>
          <a:stretch>
            <a:fillRect/>
          </a:stretch>
        </p:blipFill>
        <p:spPr bwMode="auto">
          <a:xfrm>
            <a:off x="6275388" y="174625"/>
            <a:ext cx="27082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52400" y="174625"/>
            <a:ext cx="7073900" cy="102235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1273175"/>
            <a:ext cx="8831263" cy="5407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74625"/>
            <a:ext cx="8831263" cy="1022350"/>
          </a:xfrm>
          <a:prstGeom prst="rect">
            <a:avLst/>
          </a:prstGeom>
          <a:solidFill>
            <a:srgbClr val="242852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813" y="355600"/>
            <a:ext cx="7723187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25575"/>
            <a:ext cx="8407400" cy="470058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cs typeface="Arial" charset="0"/>
              </a:defRPr>
            </a:lvl1pPr>
          </a:lstStyle>
          <a:p>
            <a:fld id="{F5B1461E-DD0A-8D47-AAA7-F2DB951B6AF9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1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2"/>
                </a:solidFill>
                <a:cs typeface="Arial" charset="0"/>
              </a:defRPr>
            </a:lvl1pPr>
          </a:lstStyle>
          <a:p>
            <a:fld id="{146BB1F1-1B2A-E048-A4BB-B6E620549F37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01613" y="204788"/>
            <a:ext cx="477837" cy="919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1036" name="Group 6"/>
          <p:cNvGrpSpPr>
            <a:grpSpLocks/>
          </p:cNvGrpSpPr>
          <p:nvPr/>
        </p:nvGrpSpPr>
        <p:grpSpPr bwMode="auto">
          <a:xfrm>
            <a:off x="296863" y="269875"/>
            <a:ext cx="376237" cy="787400"/>
            <a:chOff x="1957" y="236"/>
            <a:chExt cx="1309" cy="2740"/>
          </a:xfrm>
        </p:grpSpPr>
        <p:sp>
          <p:nvSpPr>
            <p:cNvPr id="1038" name="Freeform 7"/>
            <p:cNvSpPr>
              <a:spLocks/>
            </p:cNvSpPr>
            <p:nvPr/>
          </p:nvSpPr>
          <p:spPr bwMode="auto">
            <a:xfrm>
              <a:off x="2222" y="650"/>
              <a:ext cx="922" cy="2326"/>
            </a:xfrm>
            <a:custGeom>
              <a:avLst/>
              <a:gdLst>
                <a:gd name="T0" fmla="*/ 606 w 923"/>
                <a:gd name="T1" fmla="*/ 785 h 2323"/>
                <a:gd name="T2" fmla="*/ 527 w 923"/>
                <a:gd name="T3" fmla="*/ 595 h 2323"/>
                <a:gd name="T4" fmla="*/ 450 w 923"/>
                <a:gd name="T5" fmla="*/ 499 h 2323"/>
                <a:gd name="T6" fmla="*/ 348 w 923"/>
                <a:gd name="T7" fmla="*/ 367 h 2323"/>
                <a:gd name="T8" fmla="*/ 249 w 923"/>
                <a:gd name="T9" fmla="*/ 108 h 2323"/>
                <a:gd name="T10" fmla="*/ 818 w 923"/>
                <a:gd name="T11" fmla="*/ 53 h 2323"/>
                <a:gd name="T12" fmla="*/ 791 w 923"/>
                <a:gd name="T13" fmla="*/ 436 h 2323"/>
                <a:gd name="T14" fmla="*/ 602 w 923"/>
                <a:gd name="T15" fmla="*/ 793 h 2323"/>
                <a:gd name="T16" fmla="*/ 447 w 923"/>
                <a:gd name="T17" fmla="*/ 998 h 2323"/>
                <a:gd name="T18" fmla="*/ 201 w 923"/>
                <a:gd name="T19" fmla="*/ 1237 h 2323"/>
                <a:gd name="T20" fmla="*/ 269 w 923"/>
                <a:gd name="T21" fmla="*/ 1553 h 2323"/>
                <a:gd name="T22" fmla="*/ 517 w 923"/>
                <a:gd name="T23" fmla="*/ 1731 h 2323"/>
                <a:gd name="T24" fmla="*/ 572 w 923"/>
                <a:gd name="T25" fmla="*/ 1909 h 2323"/>
                <a:gd name="T26" fmla="*/ 521 w 923"/>
                <a:gd name="T27" fmla="*/ 2150 h 2323"/>
                <a:gd name="T28" fmla="*/ 384 w 923"/>
                <a:gd name="T29" fmla="*/ 2300 h 2323"/>
                <a:gd name="T30" fmla="*/ 242 w 923"/>
                <a:gd name="T31" fmla="*/ 2353 h 2323"/>
                <a:gd name="T32" fmla="*/ 120 w 923"/>
                <a:gd name="T33" fmla="*/ 2342 h 2323"/>
                <a:gd name="T34" fmla="*/ 36 w 923"/>
                <a:gd name="T35" fmla="*/ 2282 h 2323"/>
                <a:gd name="T36" fmla="*/ 15 w 923"/>
                <a:gd name="T37" fmla="*/ 2105 h 2323"/>
                <a:gd name="T38" fmla="*/ 125 w 923"/>
                <a:gd name="T39" fmla="*/ 2031 h 2323"/>
                <a:gd name="T40" fmla="*/ 222 w 923"/>
                <a:gd name="T41" fmla="*/ 2066 h 2323"/>
                <a:gd name="T42" fmla="*/ 246 w 923"/>
                <a:gd name="T43" fmla="*/ 2132 h 2323"/>
                <a:gd name="T44" fmla="*/ 234 w 923"/>
                <a:gd name="T45" fmla="*/ 2198 h 2323"/>
                <a:gd name="T46" fmla="*/ 153 w 923"/>
                <a:gd name="T47" fmla="*/ 2216 h 2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23" h="2323">
                  <a:moveTo>
                    <a:pt x="619" y="773"/>
                  </a:moveTo>
                  <a:cubicBezTo>
                    <a:pt x="606" y="741"/>
                    <a:pt x="568" y="631"/>
                    <a:pt x="540" y="583"/>
                  </a:cubicBezTo>
                  <a:cubicBezTo>
                    <a:pt x="512" y="535"/>
                    <a:pt x="482" y="523"/>
                    <a:pt x="450" y="487"/>
                  </a:cubicBezTo>
                  <a:cubicBezTo>
                    <a:pt x="418" y="451"/>
                    <a:pt x="381" y="430"/>
                    <a:pt x="348" y="367"/>
                  </a:cubicBezTo>
                  <a:cubicBezTo>
                    <a:pt x="315" y="304"/>
                    <a:pt x="169" y="160"/>
                    <a:pt x="249" y="108"/>
                  </a:cubicBezTo>
                  <a:cubicBezTo>
                    <a:pt x="329" y="56"/>
                    <a:pt x="739" y="0"/>
                    <a:pt x="831" y="53"/>
                  </a:cubicBezTo>
                  <a:cubicBezTo>
                    <a:pt x="923" y="106"/>
                    <a:pt x="840" y="303"/>
                    <a:pt x="804" y="424"/>
                  </a:cubicBezTo>
                  <a:cubicBezTo>
                    <a:pt x="768" y="545"/>
                    <a:pt x="674" y="687"/>
                    <a:pt x="615" y="781"/>
                  </a:cubicBezTo>
                  <a:cubicBezTo>
                    <a:pt x="556" y="875"/>
                    <a:pt x="516" y="914"/>
                    <a:pt x="447" y="986"/>
                  </a:cubicBezTo>
                  <a:cubicBezTo>
                    <a:pt x="378" y="1058"/>
                    <a:pt x="231" y="1122"/>
                    <a:pt x="201" y="1212"/>
                  </a:cubicBezTo>
                  <a:cubicBezTo>
                    <a:pt x="171" y="1302"/>
                    <a:pt x="214" y="1446"/>
                    <a:pt x="269" y="1528"/>
                  </a:cubicBezTo>
                  <a:cubicBezTo>
                    <a:pt x="324" y="1610"/>
                    <a:pt x="477" y="1647"/>
                    <a:pt x="530" y="1706"/>
                  </a:cubicBezTo>
                  <a:cubicBezTo>
                    <a:pt x="583" y="1765"/>
                    <a:pt x="584" y="1816"/>
                    <a:pt x="585" y="1884"/>
                  </a:cubicBezTo>
                  <a:cubicBezTo>
                    <a:pt x="586" y="1952"/>
                    <a:pt x="567" y="2050"/>
                    <a:pt x="534" y="2113"/>
                  </a:cubicBezTo>
                  <a:cubicBezTo>
                    <a:pt x="501" y="2176"/>
                    <a:pt x="433" y="2229"/>
                    <a:pt x="384" y="2263"/>
                  </a:cubicBezTo>
                  <a:cubicBezTo>
                    <a:pt x="335" y="2297"/>
                    <a:pt x="286" y="2309"/>
                    <a:pt x="242" y="2316"/>
                  </a:cubicBezTo>
                  <a:cubicBezTo>
                    <a:pt x="198" y="2323"/>
                    <a:pt x="154" y="2317"/>
                    <a:pt x="120" y="2305"/>
                  </a:cubicBezTo>
                  <a:cubicBezTo>
                    <a:pt x="86" y="2293"/>
                    <a:pt x="53" y="2284"/>
                    <a:pt x="36" y="2245"/>
                  </a:cubicBezTo>
                  <a:cubicBezTo>
                    <a:pt x="19" y="2206"/>
                    <a:pt x="0" y="2110"/>
                    <a:pt x="15" y="2068"/>
                  </a:cubicBezTo>
                  <a:cubicBezTo>
                    <a:pt x="30" y="2026"/>
                    <a:pt x="91" y="2000"/>
                    <a:pt x="125" y="1994"/>
                  </a:cubicBezTo>
                  <a:cubicBezTo>
                    <a:pt x="159" y="1988"/>
                    <a:pt x="202" y="2012"/>
                    <a:pt x="222" y="2029"/>
                  </a:cubicBezTo>
                  <a:cubicBezTo>
                    <a:pt x="242" y="2046"/>
                    <a:pt x="244" y="2073"/>
                    <a:pt x="246" y="2095"/>
                  </a:cubicBezTo>
                  <a:cubicBezTo>
                    <a:pt x="248" y="2117"/>
                    <a:pt x="249" y="2147"/>
                    <a:pt x="234" y="2161"/>
                  </a:cubicBezTo>
                  <a:cubicBezTo>
                    <a:pt x="219" y="2175"/>
                    <a:pt x="170" y="2175"/>
                    <a:pt x="153" y="2179"/>
                  </a:cubicBezTo>
                </a:path>
              </a:pathLst>
            </a:custGeom>
            <a:noFill/>
            <a:ln w="19050" cmpd="sng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9" name="Line 8"/>
            <p:cNvSpPr>
              <a:spLocks noChangeShapeType="1"/>
            </p:cNvSpPr>
            <p:nvPr/>
          </p:nvSpPr>
          <p:spPr bwMode="auto">
            <a:xfrm flipH="1" flipV="1">
              <a:off x="2244" y="1479"/>
              <a:ext cx="271" cy="27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0" name="Line 9"/>
            <p:cNvSpPr>
              <a:spLocks noChangeShapeType="1"/>
            </p:cNvSpPr>
            <p:nvPr/>
          </p:nvSpPr>
          <p:spPr bwMode="auto">
            <a:xfrm flipH="1" flipV="1">
              <a:off x="2515" y="1750"/>
              <a:ext cx="365" cy="1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1" name="Line 10"/>
            <p:cNvSpPr>
              <a:spLocks noChangeShapeType="1"/>
            </p:cNvSpPr>
            <p:nvPr/>
          </p:nvSpPr>
          <p:spPr bwMode="auto">
            <a:xfrm flipH="1">
              <a:off x="2156" y="2203"/>
              <a:ext cx="365" cy="1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2" name="Line 11"/>
            <p:cNvSpPr>
              <a:spLocks noChangeShapeType="1"/>
            </p:cNvSpPr>
            <p:nvPr/>
          </p:nvSpPr>
          <p:spPr bwMode="auto">
            <a:xfrm flipH="1">
              <a:off x="2515" y="2120"/>
              <a:ext cx="442" cy="8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3" name="Freeform 12"/>
            <p:cNvSpPr>
              <a:spLocks/>
            </p:cNvSpPr>
            <p:nvPr/>
          </p:nvSpPr>
          <p:spPr bwMode="auto">
            <a:xfrm>
              <a:off x="1957" y="2203"/>
              <a:ext cx="199" cy="348"/>
            </a:xfrm>
            <a:custGeom>
              <a:avLst/>
              <a:gdLst>
                <a:gd name="T0" fmla="*/ 221 w 197"/>
                <a:gd name="T1" fmla="*/ 137 h 347"/>
                <a:gd name="T2" fmla="*/ 119 w 197"/>
                <a:gd name="T3" fmla="*/ 1 h 347"/>
                <a:gd name="T4" fmla="*/ 182 w 197"/>
                <a:gd name="T5" fmla="*/ 130 h 347"/>
                <a:gd name="T6" fmla="*/ 16 w 197"/>
                <a:gd name="T7" fmla="*/ 92 h 347"/>
                <a:gd name="T8" fmla="*/ 162 w 197"/>
                <a:gd name="T9" fmla="*/ 160 h 347"/>
                <a:gd name="T10" fmla="*/ 4 w 197"/>
                <a:gd name="T11" fmla="*/ 236 h 347"/>
                <a:gd name="T12" fmla="*/ 194 w 197"/>
                <a:gd name="T13" fmla="*/ 194 h 347"/>
                <a:gd name="T14" fmla="*/ 179 w 197"/>
                <a:gd name="T15" fmla="*/ 353 h 347"/>
                <a:gd name="T16" fmla="*/ 221 w 197"/>
                <a:gd name="T17" fmla="*/ 137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4" name="Freeform 13"/>
            <p:cNvSpPr>
              <a:spLocks/>
            </p:cNvSpPr>
            <p:nvPr/>
          </p:nvSpPr>
          <p:spPr bwMode="auto">
            <a:xfrm rot="3758591">
              <a:off x="2078" y="1236"/>
              <a:ext cx="199" cy="342"/>
            </a:xfrm>
            <a:custGeom>
              <a:avLst/>
              <a:gdLst>
                <a:gd name="T0" fmla="*/ 222 w 197"/>
                <a:gd name="T1" fmla="*/ 113 h 347"/>
                <a:gd name="T2" fmla="*/ 120 w 197"/>
                <a:gd name="T3" fmla="*/ 1 h 347"/>
                <a:gd name="T4" fmla="*/ 183 w 197"/>
                <a:gd name="T5" fmla="*/ 106 h 347"/>
                <a:gd name="T6" fmla="*/ 16 w 197"/>
                <a:gd name="T7" fmla="*/ 80 h 347"/>
                <a:gd name="T8" fmla="*/ 164 w 197"/>
                <a:gd name="T9" fmla="*/ 136 h 347"/>
                <a:gd name="T10" fmla="*/ 4 w 197"/>
                <a:gd name="T11" fmla="*/ 188 h 347"/>
                <a:gd name="T12" fmla="*/ 195 w 197"/>
                <a:gd name="T13" fmla="*/ 155 h 347"/>
                <a:gd name="T14" fmla="*/ 180 w 197"/>
                <a:gd name="T15" fmla="*/ 287 h 347"/>
                <a:gd name="T16" fmla="*/ 222 w 197"/>
                <a:gd name="T17" fmla="*/ 113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5" name="Freeform 14"/>
            <p:cNvSpPr>
              <a:spLocks/>
            </p:cNvSpPr>
            <p:nvPr/>
          </p:nvSpPr>
          <p:spPr bwMode="auto">
            <a:xfrm rot="10800000">
              <a:off x="2857" y="1689"/>
              <a:ext cx="199" cy="342"/>
            </a:xfrm>
            <a:custGeom>
              <a:avLst/>
              <a:gdLst>
                <a:gd name="T0" fmla="*/ 221 w 197"/>
                <a:gd name="T1" fmla="*/ 113 h 347"/>
                <a:gd name="T2" fmla="*/ 119 w 197"/>
                <a:gd name="T3" fmla="*/ 1 h 347"/>
                <a:gd name="T4" fmla="*/ 182 w 197"/>
                <a:gd name="T5" fmla="*/ 106 h 347"/>
                <a:gd name="T6" fmla="*/ 16 w 197"/>
                <a:gd name="T7" fmla="*/ 80 h 347"/>
                <a:gd name="T8" fmla="*/ 162 w 197"/>
                <a:gd name="T9" fmla="*/ 136 h 347"/>
                <a:gd name="T10" fmla="*/ 4 w 197"/>
                <a:gd name="T11" fmla="*/ 186 h 347"/>
                <a:gd name="T12" fmla="*/ 194 w 197"/>
                <a:gd name="T13" fmla="*/ 153 h 347"/>
                <a:gd name="T14" fmla="*/ 179 w 197"/>
                <a:gd name="T15" fmla="*/ 285 h 347"/>
                <a:gd name="T16" fmla="*/ 221 w 197"/>
                <a:gd name="T17" fmla="*/ 113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6" name="Freeform 15"/>
            <p:cNvSpPr>
              <a:spLocks/>
            </p:cNvSpPr>
            <p:nvPr/>
          </p:nvSpPr>
          <p:spPr bwMode="auto">
            <a:xfrm rot="-8915165">
              <a:off x="2946" y="1971"/>
              <a:ext cx="199" cy="348"/>
            </a:xfrm>
            <a:custGeom>
              <a:avLst/>
              <a:gdLst>
                <a:gd name="T0" fmla="*/ 221 w 197"/>
                <a:gd name="T1" fmla="*/ 137 h 347"/>
                <a:gd name="T2" fmla="*/ 119 w 197"/>
                <a:gd name="T3" fmla="*/ 1 h 347"/>
                <a:gd name="T4" fmla="*/ 182 w 197"/>
                <a:gd name="T5" fmla="*/ 130 h 347"/>
                <a:gd name="T6" fmla="*/ 16 w 197"/>
                <a:gd name="T7" fmla="*/ 92 h 347"/>
                <a:gd name="T8" fmla="*/ 162 w 197"/>
                <a:gd name="T9" fmla="*/ 160 h 347"/>
                <a:gd name="T10" fmla="*/ 4 w 197"/>
                <a:gd name="T11" fmla="*/ 236 h 347"/>
                <a:gd name="T12" fmla="*/ 194 w 197"/>
                <a:gd name="T13" fmla="*/ 194 h 347"/>
                <a:gd name="T14" fmla="*/ 179 w 197"/>
                <a:gd name="T15" fmla="*/ 353 h 347"/>
                <a:gd name="T16" fmla="*/ 221 w 197"/>
                <a:gd name="T17" fmla="*/ 137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47" name="Freeform 16"/>
            <p:cNvSpPr>
              <a:spLocks/>
            </p:cNvSpPr>
            <p:nvPr/>
          </p:nvSpPr>
          <p:spPr bwMode="auto">
            <a:xfrm>
              <a:off x="2476" y="783"/>
              <a:ext cx="613" cy="72"/>
            </a:xfrm>
            <a:custGeom>
              <a:avLst/>
              <a:gdLst>
                <a:gd name="T0" fmla="*/ 0 w 612"/>
                <a:gd name="T1" fmla="*/ 72 h 72"/>
                <a:gd name="T2" fmla="*/ 120 w 612"/>
                <a:gd name="T3" fmla="*/ 33 h 72"/>
                <a:gd name="T4" fmla="*/ 261 w 612"/>
                <a:gd name="T5" fmla="*/ 15 h 72"/>
                <a:gd name="T6" fmla="*/ 419 w 612"/>
                <a:gd name="T7" fmla="*/ 3 h 72"/>
                <a:gd name="T8" fmla="*/ 542 w 612"/>
                <a:gd name="T9" fmla="*/ 3 h 72"/>
                <a:gd name="T10" fmla="*/ 623 w 612"/>
                <a:gd name="T11" fmla="*/ 18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72">
                  <a:moveTo>
                    <a:pt x="0" y="72"/>
                  </a:moveTo>
                  <a:cubicBezTo>
                    <a:pt x="38" y="57"/>
                    <a:pt x="77" y="42"/>
                    <a:pt x="120" y="33"/>
                  </a:cubicBezTo>
                  <a:cubicBezTo>
                    <a:pt x="163" y="24"/>
                    <a:pt x="213" y="20"/>
                    <a:pt x="261" y="15"/>
                  </a:cubicBezTo>
                  <a:cubicBezTo>
                    <a:pt x="309" y="10"/>
                    <a:pt x="363" y="5"/>
                    <a:pt x="408" y="3"/>
                  </a:cubicBezTo>
                  <a:cubicBezTo>
                    <a:pt x="453" y="1"/>
                    <a:pt x="497" y="0"/>
                    <a:pt x="531" y="3"/>
                  </a:cubicBezTo>
                  <a:cubicBezTo>
                    <a:pt x="565" y="6"/>
                    <a:pt x="599" y="16"/>
                    <a:pt x="612" y="18"/>
                  </a:cubicBezTo>
                </a:path>
              </a:pathLst>
            </a:custGeom>
            <a:noFill/>
            <a:ln w="19050" cmpd="sng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8" name="Line 17"/>
            <p:cNvSpPr>
              <a:spLocks noChangeShapeType="1"/>
            </p:cNvSpPr>
            <p:nvPr/>
          </p:nvSpPr>
          <p:spPr bwMode="auto">
            <a:xfrm>
              <a:off x="2261" y="352"/>
              <a:ext cx="237" cy="35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9" name="Line 18"/>
            <p:cNvSpPr>
              <a:spLocks noChangeShapeType="1"/>
            </p:cNvSpPr>
            <p:nvPr/>
          </p:nvSpPr>
          <p:spPr bwMode="auto">
            <a:xfrm>
              <a:off x="2382" y="302"/>
              <a:ext cx="199" cy="38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0" name="Line 19"/>
            <p:cNvSpPr>
              <a:spLocks noChangeShapeType="1"/>
            </p:cNvSpPr>
            <p:nvPr/>
          </p:nvSpPr>
          <p:spPr bwMode="auto">
            <a:xfrm>
              <a:off x="2537" y="264"/>
              <a:ext cx="133" cy="40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1" name="Line 20"/>
            <p:cNvSpPr>
              <a:spLocks noChangeShapeType="1"/>
            </p:cNvSpPr>
            <p:nvPr/>
          </p:nvSpPr>
          <p:spPr bwMode="auto">
            <a:xfrm>
              <a:off x="2664" y="242"/>
              <a:ext cx="77" cy="414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2" name="Line 21"/>
            <p:cNvSpPr>
              <a:spLocks noChangeShapeType="1"/>
            </p:cNvSpPr>
            <p:nvPr/>
          </p:nvSpPr>
          <p:spPr bwMode="auto">
            <a:xfrm>
              <a:off x="2134" y="435"/>
              <a:ext cx="304" cy="29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3" name="Line 22"/>
            <p:cNvSpPr>
              <a:spLocks noChangeShapeType="1"/>
            </p:cNvSpPr>
            <p:nvPr/>
          </p:nvSpPr>
          <p:spPr bwMode="auto">
            <a:xfrm flipH="1">
              <a:off x="2819" y="236"/>
              <a:ext cx="0" cy="409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4" name="Line 23"/>
            <p:cNvSpPr>
              <a:spLocks noChangeShapeType="1"/>
            </p:cNvSpPr>
            <p:nvPr/>
          </p:nvSpPr>
          <p:spPr bwMode="auto">
            <a:xfrm flipH="1">
              <a:off x="2907" y="242"/>
              <a:ext cx="50" cy="39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5" name="Line 24"/>
            <p:cNvSpPr>
              <a:spLocks noChangeShapeType="1"/>
            </p:cNvSpPr>
            <p:nvPr/>
          </p:nvSpPr>
          <p:spPr bwMode="auto">
            <a:xfrm flipH="1">
              <a:off x="2990" y="269"/>
              <a:ext cx="122" cy="37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6" name="Line 25"/>
            <p:cNvSpPr>
              <a:spLocks noChangeShapeType="1"/>
            </p:cNvSpPr>
            <p:nvPr/>
          </p:nvSpPr>
          <p:spPr bwMode="auto">
            <a:xfrm flipH="1">
              <a:off x="3067" y="330"/>
              <a:ext cx="199" cy="33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" name="Triangle isocèle 30"/>
          <p:cNvSpPr/>
          <p:nvPr/>
        </p:nvSpPr>
        <p:spPr>
          <a:xfrm rot="5400000">
            <a:off x="354013" y="531813"/>
            <a:ext cx="919162" cy="2651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32" r:id="rId4"/>
    <p:sldLayoutId id="2147484233" r:id="rId5"/>
    <p:sldLayoutId id="2147484234" r:id="rId6"/>
    <p:sldLayoutId id="2147484235" r:id="rId7"/>
    <p:sldLayoutId id="2147484244" r:id="rId8"/>
    <p:sldLayoutId id="2147484245" r:id="rId9"/>
    <p:sldLayoutId id="2147484246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1200"/>
        </a:spcBef>
        <a:spcAft>
          <a:spcPct val="0"/>
        </a:spcAft>
        <a:buClr>
          <a:schemeClr val="bg1"/>
        </a:buClr>
        <a:buFont typeface="Wingdings 2" charset="0"/>
        <a:buChar char=""/>
        <a:defRPr sz="2200" kern="1200" spc="15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365125" indent="92075" algn="l" rtl="0" eaLnBrk="0" fontAlgn="base" hangingPunct="0">
        <a:spcBef>
          <a:spcPts val="1200"/>
        </a:spcBef>
        <a:spcAft>
          <a:spcPct val="0"/>
        </a:spcAft>
        <a:buClr>
          <a:schemeClr val="bg1"/>
        </a:buClr>
        <a:buFont typeface="Wingdings" charset="0"/>
        <a:defRPr lang="fr-FR" sz="2000" kern="1200" spc="100" dirty="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96938" indent="-257175" algn="l" rtl="0" eaLnBrk="0" fontAlgn="base" hangingPunct="0">
        <a:spcBef>
          <a:spcPts val="600"/>
        </a:spcBef>
        <a:spcAft>
          <a:spcPct val="0"/>
        </a:spcAft>
        <a:buClr>
          <a:schemeClr val="bg1"/>
        </a:buClr>
        <a:buSzPct val="80000"/>
        <a:buFont typeface="Wingdings" charset="0"/>
        <a:buChar char="ü"/>
        <a:defRPr kern="1200" spc="1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§"/>
        <a:defRPr sz="1600" kern="12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§"/>
        <a:defRPr sz="1400" kern="1200" spc="1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7" b="-1469"/>
          <a:stretch>
            <a:fillRect/>
          </a:stretch>
        </p:blipFill>
        <p:spPr bwMode="auto">
          <a:xfrm>
            <a:off x="6275388" y="174625"/>
            <a:ext cx="27082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52400" y="174625"/>
            <a:ext cx="7073900" cy="102235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800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" y="1273175"/>
            <a:ext cx="8831263" cy="5407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74625"/>
            <a:ext cx="8831263" cy="1022350"/>
          </a:xfrm>
          <a:prstGeom prst="rect">
            <a:avLst/>
          </a:prstGeom>
          <a:solidFill>
            <a:srgbClr val="242852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813" y="355600"/>
            <a:ext cx="7723187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25575"/>
            <a:ext cx="8407400" cy="470058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2"/>
                </a:solidFill>
                <a:cs typeface="Arial" charset="0"/>
              </a:defRPr>
            </a:lvl1pPr>
          </a:lstStyle>
          <a:p>
            <a:fld id="{EB47E443-CE2F-374A-BC65-43797AA30C00}" type="datetime1">
              <a:rPr lang="en-US"/>
              <a:pPr/>
              <a:t>20/09/19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100">
                <a:solidFill>
                  <a:schemeClr val="tx2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2"/>
                </a:solidFill>
                <a:cs typeface="Arial" charset="0"/>
              </a:defRPr>
            </a:lvl1pPr>
          </a:lstStyle>
          <a:p>
            <a:fld id="{E73C199F-07B5-9846-AF37-5E92E0E56BCA}" type="slidenum">
              <a:rPr lang="fr-FR"/>
              <a:pPr/>
              <a:t>‹#›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01613" y="204788"/>
            <a:ext cx="477837" cy="919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060" name="Group 6"/>
          <p:cNvGrpSpPr>
            <a:grpSpLocks/>
          </p:cNvGrpSpPr>
          <p:nvPr/>
        </p:nvGrpSpPr>
        <p:grpSpPr bwMode="auto">
          <a:xfrm>
            <a:off x="296863" y="269875"/>
            <a:ext cx="376237" cy="787400"/>
            <a:chOff x="1957" y="236"/>
            <a:chExt cx="1309" cy="2740"/>
          </a:xfrm>
        </p:grpSpPr>
        <p:sp>
          <p:nvSpPr>
            <p:cNvPr id="2062" name="Freeform 7"/>
            <p:cNvSpPr>
              <a:spLocks/>
            </p:cNvSpPr>
            <p:nvPr/>
          </p:nvSpPr>
          <p:spPr bwMode="auto">
            <a:xfrm>
              <a:off x="2222" y="650"/>
              <a:ext cx="922" cy="2326"/>
            </a:xfrm>
            <a:custGeom>
              <a:avLst/>
              <a:gdLst>
                <a:gd name="T0" fmla="*/ 606 w 923"/>
                <a:gd name="T1" fmla="*/ 785 h 2323"/>
                <a:gd name="T2" fmla="*/ 527 w 923"/>
                <a:gd name="T3" fmla="*/ 595 h 2323"/>
                <a:gd name="T4" fmla="*/ 450 w 923"/>
                <a:gd name="T5" fmla="*/ 499 h 2323"/>
                <a:gd name="T6" fmla="*/ 348 w 923"/>
                <a:gd name="T7" fmla="*/ 367 h 2323"/>
                <a:gd name="T8" fmla="*/ 249 w 923"/>
                <a:gd name="T9" fmla="*/ 108 h 2323"/>
                <a:gd name="T10" fmla="*/ 818 w 923"/>
                <a:gd name="T11" fmla="*/ 53 h 2323"/>
                <a:gd name="T12" fmla="*/ 791 w 923"/>
                <a:gd name="T13" fmla="*/ 436 h 2323"/>
                <a:gd name="T14" fmla="*/ 602 w 923"/>
                <a:gd name="T15" fmla="*/ 793 h 2323"/>
                <a:gd name="T16" fmla="*/ 447 w 923"/>
                <a:gd name="T17" fmla="*/ 998 h 2323"/>
                <a:gd name="T18" fmla="*/ 201 w 923"/>
                <a:gd name="T19" fmla="*/ 1237 h 2323"/>
                <a:gd name="T20" fmla="*/ 269 w 923"/>
                <a:gd name="T21" fmla="*/ 1553 h 2323"/>
                <a:gd name="T22" fmla="*/ 517 w 923"/>
                <a:gd name="T23" fmla="*/ 1731 h 2323"/>
                <a:gd name="T24" fmla="*/ 572 w 923"/>
                <a:gd name="T25" fmla="*/ 1909 h 2323"/>
                <a:gd name="T26" fmla="*/ 521 w 923"/>
                <a:gd name="T27" fmla="*/ 2150 h 2323"/>
                <a:gd name="T28" fmla="*/ 384 w 923"/>
                <a:gd name="T29" fmla="*/ 2300 h 2323"/>
                <a:gd name="T30" fmla="*/ 242 w 923"/>
                <a:gd name="T31" fmla="*/ 2353 h 2323"/>
                <a:gd name="T32" fmla="*/ 120 w 923"/>
                <a:gd name="T33" fmla="*/ 2342 h 2323"/>
                <a:gd name="T34" fmla="*/ 36 w 923"/>
                <a:gd name="T35" fmla="*/ 2282 h 2323"/>
                <a:gd name="T36" fmla="*/ 15 w 923"/>
                <a:gd name="T37" fmla="*/ 2105 h 2323"/>
                <a:gd name="T38" fmla="*/ 125 w 923"/>
                <a:gd name="T39" fmla="*/ 2031 h 2323"/>
                <a:gd name="T40" fmla="*/ 222 w 923"/>
                <a:gd name="T41" fmla="*/ 2066 h 2323"/>
                <a:gd name="T42" fmla="*/ 246 w 923"/>
                <a:gd name="T43" fmla="*/ 2132 h 2323"/>
                <a:gd name="T44" fmla="*/ 234 w 923"/>
                <a:gd name="T45" fmla="*/ 2198 h 2323"/>
                <a:gd name="T46" fmla="*/ 153 w 923"/>
                <a:gd name="T47" fmla="*/ 2216 h 23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23" h="2323">
                  <a:moveTo>
                    <a:pt x="619" y="773"/>
                  </a:moveTo>
                  <a:cubicBezTo>
                    <a:pt x="606" y="741"/>
                    <a:pt x="568" y="631"/>
                    <a:pt x="540" y="583"/>
                  </a:cubicBezTo>
                  <a:cubicBezTo>
                    <a:pt x="512" y="535"/>
                    <a:pt x="482" y="523"/>
                    <a:pt x="450" y="487"/>
                  </a:cubicBezTo>
                  <a:cubicBezTo>
                    <a:pt x="418" y="451"/>
                    <a:pt x="381" y="430"/>
                    <a:pt x="348" y="367"/>
                  </a:cubicBezTo>
                  <a:cubicBezTo>
                    <a:pt x="315" y="304"/>
                    <a:pt x="169" y="160"/>
                    <a:pt x="249" y="108"/>
                  </a:cubicBezTo>
                  <a:cubicBezTo>
                    <a:pt x="329" y="56"/>
                    <a:pt x="739" y="0"/>
                    <a:pt x="831" y="53"/>
                  </a:cubicBezTo>
                  <a:cubicBezTo>
                    <a:pt x="923" y="106"/>
                    <a:pt x="840" y="303"/>
                    <a:pt x="804" y="424"/>
                  </a:cubicBezTo>
                  <a:cubicBezTo>
                    <a:pt x="768" y="545"/>
                    <a:pt x="674" y="687"/>
                    <a:pt x="615" y="781"/>
                  </a:cubicBezTo>
                  <a:cubicBezTo>
                    <a:pt x="556" y="875"/>
                    <a:pt x="516" y="914"/>
                    <a:pt x="447" y="986"/>
                  </a:cubicBezTo>
                  <a:cubicBezTo>
                    <a:pt x="378" y="1058"/>
                    <a:pt x="231" y="1122"/>
                    <a:pt x="201" y="1212"/>
                  </a:cubicBezTo>
                  <a:cubicBezTo>
                    <a:pt x="171" y="1302"/>
                    <a:pt x="214" y="1446"/>
                    <a:pt x="269" y="1528"/>
                  </a:cubicBezTo>
                  <a:cubicBezTo>
                    <a:pt x="324" y="1610"/>
                    <a:pt x="477" y="1647"/>
                    <a:pt x="530" y="1706"/>
                  </a:cubicBezTo>
                  <a:cubicBezTo>
                    <a:pt x="583" y="1765"/>
                    <a:pt x="584" y="1816"/>
                    <a:pt x="585" y="1884"/>
                  </a:cubicBezTo>
                  <a:cubicBezTo>
                    <a:pt x="586" y="1952"/>
                    <a:pt x="567" y="2050"/>
                    <a:pt x="534" y="2113"/>
                  </a:cubicBezTo>
                  <a:cubicBezTo>
                    <a:pt x="501" y="2176"/>
                    <a:pt x="433" y="2229"/>
                    <a:pt x="384" y="2263"/>
                  </a:cubicBezTo>
                  <a:cubicBezTo>
                    <a:pt x="335" y="2297"/>
                    <a:pt x="286" y="2309"/>
                    <a:pt x="242" y="2316"/>
                  </a:cubicBezTo>
                  <a:cubicBezTo>
                    <a:pt x="198" y="2323"/>
                    <a:pt x="154" y="2317"/>
                    <a:pt x="120" y="2305"/>
                  </a:cubicBezTo>
                  <a:cubicBezTo>
                    <a:pt x="86" y="2293"/>
                    <a:pt x="53" y="2284"/>
                    <a:pt x="36" y="2245"/>
                  </a:cubicBezTo>
                  <a:cubicBezTo>
                    <a:pt x="19" y="2206"/>
                    <a:pt x="0" y="2110"/>
                    <a:pt x="15" y="2068"/>
                  </a:cubicBezTo>
                  <a:cubicBezTo>
                    <a:pt x="30" y="2026"/>
                    <a:pt x="91" y="2000"/>
                    <a:pt x="125" y="1994"/>
                  </a:cubicBezTo>
                  <a:cubicBezTo>
                    <a:pt x="159" y="1988"/>
                    <a:pt x="202" y="2012"/>
                    <a:pt x="222" y="2029"/>
                  </a:cubicBezTo>
                  <a:cubicBezTo>
                    <a:pt x="242" y="2046"/>
                    <a:pt x="244" y="2073"/>
                    <a:pt x="246" y="2095"/>
                  </a:cubicBezTo>
                  <a:cubicBezTo>
                    <a:pt x="248" y="2117"/>
                    <a:pt x="249" y="2147"/>
                    <a:pt x="234" y="2161"/>
                  </a:cubicBezTo>
                  <a:cubicBezTo>
                    <a:pt x="219" y="2175"/>
                    <a:pt x="170" y="2175"/>
                    <a:pt x="153" y="2179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3" name="Line 8"/>
            <p:cNvSpPr>
              <a:spLocks noChangeShapeType="1"/>
            </p:cNvSpPr>
            <p:nvPr/>
          </p:nvSpPr>
          <p:spPr bwMode="auto">
            <a:xfrm flipH="1" flipV="1">
              <a:off x="2244" y="1479"/>
              <a:ext cx="271" cy="27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4" name="Line 9"/>
            <p:cNvSpPr>
              <a:spLocks noChangeShapeType="1"/>
            </p:cNvSpPr>
            <p:nvPr/>
          </p:nvSpPr>
          <p:spPr bwMode="auto">
            <a:xfrm flipH="1" flipV="1">
              <a:off x="2515" y="1750"/>
              <a:ext cx="365" cy="1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5" name="Line 10"/>
            <p:cNvSpPr>
              <a:spLocks noChangeShapeType="1"/>
            </p:cNvSpPr>
            <p:nvPr/>
          </p:nvSpPr>
          <p:spPr bwMode="auto">
            <a:xfrm flipH="1">
              <a:off x="2156" y="2203"/>
              <a:ext cx="365" cy="13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6" name="Line 11"/>
            <p:cNvSpPr>
              <a:spLocks noChangeShapeType="1"/>
            </p:cNvSpPr>
            <p:nvPr/>
          </p:nvSpPr>
          <p:spPr bwMode="auto">
            <a:xfrm flipH="1">
              <a:off x="2515" y="2120"/>
              <a:ext cx="442" cy="8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7" name="Freeform 12"/>
            <p:cNvSpPr>
              <a:spLocks/>
            </p:cNvSpPr>
            <p:nvPr/>
          </p:nvSpPr>
          <p:spPr bwMode="auto">
            <a:xfrm>
              <a:off x="1957" y="2203"/>
              <a:ext cx="199" cy="348"/>
            </a:xfrm>
            <a:custGeom>
              <a:avLst/>
              <a:gdLst>
                <a:gd name="T0" fmla="*/ 221 w 197"/>
                <a:gd name="T1" fmla="*/ 137 h 347"/>
                <a:gd name="T2" fmla="*/ 119 w 197"/>
                <a:gd name="T3" fmla="*/ 1 h 347"/>
                <a:gd name="T4" fmla="*/ 182 w 197"/>
                <a:gd name="T5" fmla="*/ 130 h 347"/>
                <a:gd name="T6" fmla="*/ 16 w 197"/>
                <a:gd name="T7" fmla="*/ 92 h 347"/>
                <a:gd name="T8" fmla="*/ 162 w 197"/>
                <a:gd name="T9" fmla="*/ 160 h 347"/>
                <a:gd name="T10" fmla="*/ 4 w 197"/>
                <a:gd name="T11" fmla="*/ 236 h 347"/>
                <a:gd name="T12" fmla="*/ 194 w 197"/>
                <a:gd name="T13" fmla="*/ 194 h 347"/>
                <a:gd name="T14" fmla="*/ 179 w 197"/>
                <a:gd name="T15" fmla="*/ 353 h 347"/>
                <a:gd name="T16" fmla="*/ 221 w 197"/>
                <a:gd name="T17" fmla="*/ 137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8" name="Freeform 13"/>
            <p:cNvSpPr>
              <a:spLocks/>
            </p:cNvSpPr>
            <p:nvPr/>
          </p:nvSpPr>
          <p:spPr bwMode="auto">
            <a:xfrm rot="3758591">
              <a:off x="2078" y="1236"/>
              <a:ext cx="199" cy="342"/>
            </a:xfrm>
            <a:custGeom>
              <a:avLst/>
              <a:gdLst>
                <a:gd name="T0" fmla="*/ 222 w 197"/>
                <a:gd name="T1" fmla="*/ 113 h 347"/>
                <a:gd name="T2" fmla="*/ 120 w 197"/>
                <a:gd name="T3" fmla="*/ 1 h 347"/>
                <a:gd name="T4" fmla="*/ 183 w 197"/>
                <a:gd name="T5" fmla="*/ 106 h 347"/>
                <a:gd name="T6" fmla="*/ 16 w 197"/>
                <a:gd name="T7" fmla="*/ 80 h 347"/>
                <a:gd name="T8" fmla="*/ 164 w 197"/>
                <a:gd name="T9" fmla="*/ 136 h 347"/>
                <a:gd name="T10" fmla="*/ 4 w 197"/>
                <a:gd name="T11" fmla="*/ 188 h 347"/>
                <a:gd name="T12" fmla="*/ 195 w 197"/>
                <a:gd name="T13" fmla="*/ 155 h 347"/>
                <a:gd name="T14" fmla="*/ 180 w 197"/>
                <a:gd name="T15" fmla="*/ 287 h 347"/>
                <a:gd name="T16" fmla="*/ 222 w 197"/>
                <a:gd name="T17" fmla="*/ 113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69" name="Freeform 14"/>
            <p:cNvSpPr>
              <a:spLocks/>
            </p:cNvSpPr>
            <p:nvPr/>
          </p:nvSpPr>
          <p:spPr bwMode="auto">
            <a:xfrm rot="10800000">
              <a:off x="2857" y="1689"/>
              <a:ext cx="199" cy="342"/>
            </a:xfrm>
            <a:custGeom>
              <a:avLst/>
              <a:gdLst>
                <a:gd name="T0" fmla="*/ 221 w 197"/>
                <a:gd name="T1" fmla="*/ 113 h 347"/>
                <a:gd name="T2" fmla="*/ 119 w 197"/>
                <a:gd name="T3" fmla="*/ 1 h 347"/>
                <a:gd name="T4" fmla="*/ 182 w 197"/>
                <a:gd name="T5" fmla="*/ 106 h 347"/>
                <a:gd name="T6" fmla="*/ 16 w 197"/>
                <a:gd name="T7" fmla="*/ 80 h 347"/>
                <a:gd name="T8" fmla="*/ 162 w 197"/>
                <a:gd name="T9" fmla="*/ 136 h 347"/>
                <a:gd name="T10" fmla="*/ 4 w 197"/>
                <a:gd name="T11" fmla="*/ 186 h 347"/>
                <a:gd name="T12" fmla="*/ 194 w 197"/>
                <a:gd name="T13" fmla="*/ 153 h 347"/>
                <a:gd name="T14" fmla="*/ 179 w 197"/>
                <a:gd name="T15" fmla="*/ 285 h 347"/>
                <a:gd name="T16" fmla="*/ 221 w 197"/>
                <a:gd name="T17" fmla="*/ 113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0" name="Freeform 15"/>
            <p:cNvSpPr>
              <a:spLocks/>
            </p:cNvSpPr>
            <p:nvPr/>
          </p:nvSpPr>
          <p:spPr bwMode="auto">
            <a:xfrm rot="-8915165">
              <a:off x="2946" y="1971"/>
              <a:ext cx="199" cy="348"/>
            </a:xfrm>
            <a:custGeom>
              <a:avLst/>
              <a:gdLst>
                <a:gd name="T0" fmla="*/ 221 w 197"/>
                <a:gd name="T1" fmla="*/ 137 h 347"/>
                <a:gd name="T2" fmla="*/ 119 w 197"/>
                <a:gd name="T3" fmla="*/ 1 h 347"/>
                <a:gd name="T4" fmla="*/ 182 w 197"/>
                <a:gd name="T5" fmla="*/ 130 h 347"/>
                <a:gd name="T6" fmla="*/ 16 w 197"/>
                <a:gd name="T7" fmla="*/ 92 h 347"/>
                <a:gd name="T8" fmla="*/ 162 w 197"/>
                <a:gd name="T9" fmla="*/ 160 h 347"/>
                <a:gd name="T10" fmla="*/ 4 w 197"/>
                <a:gd name="T11" fmla="*/ 236 h 347"/>
                <a:gd name="T12" fmla="*/ 194 w 197"/>
                <a:gd name="T13" fmla="*/ 194 h 347"/>
                <a:gd name="T14" fmla="*/ 179 w 197"/>
                <a:gd name="T15" fmla="*/ 353 h 347"/>
                <a:gd name="T16" fmla="*/ 221 w 197"/>
                <a:gd name="T17" fmla="*/ 137 h 3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7" h="347">
                  <a:moveTo>
                    <a:pt x="197" y="137"/>
                  </a:moveTo>
                  <a:cubicBezTo>
                    <a:pt x="159" y="99"/>
                    <a:pt x="113" y="2"/>
                    <a:pt x="107" y="1"/>
                  </a:cubicBezTo>
                  <a:cubicBezTo>
                    <a:pt x="101" y="0"/>
                    <a:pt x="173" y="115"/>
                    <a:pt x="158" y="130"/>
                  </a:cubicBezTo>
                  <a:cubicBezTo>
                    <a:pt x="143" y="145"/>
                    <a:pt x="19" y="87"/>
                    <a:pt x="16" y="92"/>
                  </a:cubicBezTo>
                  <a:cubicBezTo>
                    <a:pt x="13" y="97"/>
                    <a:pt x="145" y="138"/>
                    <a:pt x="143" y="160"/>
                  </a:cubicBezTo>
                  <a:cubicBezTo>
                    <a:pt x="141" y="182"/>
                    <a:pt x="0" y="220"/>
                    <a:pt x="4" y="223"/>
                  </a:cubicBezTo>
                  <a:cubicBezTo>
                    <a:pt x="8" y="226"/>
                    <a:pt x="145" y="162"/>
                    <a:pt x="170" y="181"/>
                  </a:cubicBezTo>
                  <a:cubicBezTo>
                    <a:pt x="195" y="200"/>
                    <a:pt x="151" y="347"/>
                    <a:pt x="155" y="340"/>
                  </a:cubicBezTo>
                  <a:cubicBezTo>
                    <a:pt x="159" y="333"/>
                    <a:pt x="188" y="179"/>
                    <a:pt x="197" y="137"/>
                  </a:cubicBezTo>
                  <a:close/>
                </a:path>
              </a:pathLst>
            </a:custGeom>
            <a:solidFill>
              <a:schemeClr val="tx1"/>
            </a:solidFill>
            <a:ln w="1905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71" name="Freeform 16"/>
            <p:cNvSpPr>
              <a:spLocks/>
            </p:cNvSpPr>
            <p:nvPr/>
          </p:nvSpPr>
          <p:spPr bwMode="auto">
            <a:xfrm>
              <a:off x="2476" y="783"/>
              <a:ext cx="613" cy="72"/>
            </a:xfrm>
            <a:custGeom>
              <a:avLst/>
              <a:gdLst>
                <a:gd name="T0" fmla="*/ 0 w 612"/>
                <a:gd name="T1" fmla="*/ 72 h 72"/>
                <a:gd name="T2" fmla="*/ 120 w 612"/>
                <a:gd name="T3" fmla="*/ 33 h 72"/>
                <a:gd name="T4" fmla="*/ 261 w 612"/>
                <a:gd name="T5" fmla="*/ 15 h 72"/>
                <a:gd name="T6" fmla="*/ 419 w 612"/>
                <a:gd name="T7" fmla="*/ 3 h 72"/>
                <a:gd name="T8" fmla="*/ 542 w 612"/>
                <a:gd name="T9" fmla="*/ 3 h 72"/>
                <a:gd name="T10" fmla="*/ 623 w 612"/>
                <a:gd name="T11" fmla="*/ 18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72">
                  <a:moveTo>
                    <a:pt x="0" y="72"/>
                  </a:moveTo>
                  <a:cubicBezTo>
                    <a:pt x="38" y="57"/>
                    <a:pt x="77" y="42"/>
                    <a:pt x="120" y="33"/>
                  </a:cubicBezTo>
                  <a:cubicBezTo>
                    <a:pt x="163" y="24"/>
                    <a:pt x="213" y="20"/>
                    <a:pt x="261" y="15"/>
                  </a:cubicBezTo>
                  <a:cubicBezTo>
                    <a:pt x="309" y="10"/>
                    <a:pt x="363" y="5"/>
                    <a:pt x="408" y="3"/>
                  </a:cubicBezTo>
                  <a:cubicBezTo>
                    <a:pt x="453" y="1"/>
                    <a:pt x="497" y="0"/>
                    <a:pt x="531" y="3"/>
                  </a:cubicBezTo>
                  <a:cubicBezTo>
                    <a:pt x="565" y="6"/>
                    <a:pt x="599" y="16"/>
                    <a:pt x="612" y="18"/>
                  </a:cubicBezTo>
                </a:path>
              </a:pathLst>
            </a:custGeom>
            <a:noFill/>
            <a:ln w="190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2" name="Line 17"/>
            <p:cNvSpPr>
              <a:spLocks noChangeShapeType="1"/>
            </p:cNvSpPr>
            <p:nvPr/>
          </p:nvSpPr>
          <p:spPr bwMode="auto">
            <a:xfrm>
              <a:off x="2261" y="352"/>
              <a:ext cx="237" cy="35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3" name="Line 18"/>
            <p:cNvSpPr>
              <a:spLocks noChangeShapeType="1"/>
            </p:cNvSpPr>
            <p:nvPr/>
          </p:nvSpPr>
          <p:spPr bwMode="auto">
            <a:xfrm>
              <a:off x="2382" y="302"/>
              <a:ext cx="199" cy="3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4" name="Line 19"/>
            <p:cNvSpPr>
              <a:spLocks noChangeShapeType="1"/>
            </p:cNvSpPr>
            <p:nvPr/>
          </p:nvSpPr>
          <p:spPr bwMode="auto">
            <a:xfrm>
              <a:off x="2537" y="264"/>
              <a:ext cx="133" cy="40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5" name="Line 20"/>
            <p:cNvSpPr>
              <a:spLocks noChangeShapeType="1"/>
            </p:cNvSpPr>
            <p:nvPr/>
          </p:nvSpPr>
          <p:spPr bwMode="auto">
            <a:xfrm>
              <a:off x="2664" y="242"/>
              <a:ext cx="77" cy="41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6" name="Line 21"/>
            <p:cNvSpPr>
              <a:spLocks noChangeShapeType="1"/>
            </p:cNvSpPr>
            <p:nvPr/>
          </p:nvSpPr>
          <p:spPr bwMode="auto">
            <a:xfrm>
              <a:off x="2134" y="435"/>
              <a:ext cx="304" cy="29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7" name="Line 22"/>
            <p:cNvSpPr>
              <a:spLocks noChangeShapeType="1"/>
            </p:cNvSpPr>
            <p:nvPr/>
          </p:nvSpPr>
          <p:spPr bwMode="auto">
            <a:xfrm flipH="1">
              <a:off x="2819" y="236"/>
              <a:ext cx="0" cy="40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8" name="Line 23"/>
            <p:cNvSpPr>
              <a:spLocks noChangeShapeType="1"/>
            </p:cNvSpPr>
            <p:nvPr/>
          </p:nvSpPr>
          <p:spPr bwMode="auto">
            <a:xfrm flipH="1">
              <a:off x="2907" y="242"/>
              <a:ext cx="50" cy="3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9" name="Line 24"/>
            <p:cNvSpPr>
              <a:spLocks noChangeShapeType="1"/>
            </p:cNvSpPr>
            <p:nvPr/>
          </p:nvSpPr>
          <p:spPr bwMode="auto">
            <a:xfrm flipH="1">
              <a:off x="2990" y="269"/>
              <a:ext cx="122" cy="37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80" name="Line 25"/>
            <p:cNvSpPr>
              <a:spLocks noChangeShapeType="1"/>
            </p:cNvSpPr>
            <p:nvPr/>
          </p:nvSpPr>
          <p:spPr bwMode="auto">
            <a:xfrm flipH="1">
              <a:off x="3067" y="330"/>
              <a:ext cx="199" cy="33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" name="Triangle isocèle 30"/>
          <p:cNvSpPr/>
          <p:nvPr/>
        </p:nvSpPr>
        <p:spPr>
          <a:xfrm rot="5400000">
            <a:off x="354013" y="531813"/>
            <a:ext cx="919162" cy="2651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48" r:id="rId2"/>
    <p:sldLayoutId id="2147484249" r:id="rId3"/>
    <p:sldLayoutId id="2147484236" r:id="rId4"/>
    <p:sldLayoutId id="2147484237" r:id="rId5"/>
    <p:sldLayoutId id="2147484238" r:id="rId6"/>
    <p:sldLayoutId id="2147484239" r:id="rId7"/>
    <p:sldLayoutId id="2147484250" r:id="rId8"/>
    <p:sldLayoutId id="2147484240" r:id="rId9"/>
    <p:sldLayoutId id="2147484251" r:id="rId10"/>
    <p:sldLayoutId id="21474842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  <a:ea typeface="MS PGothic" panose="020B0600070205080204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1200"/>
        </a:spcBef>
        <a:spcAft>
          <a:spcPct val="0"/>
        </a:spcAft>
        <a:buClr>
          <a:schemeClr val="bg1"/>
        </a:buClr>
        <a:buFont typeface="Wingdings 2" charset="0"/>
        <a:buChar char=""/>
        <a:defRPr sz="2200" kern="1200" spc="15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365125" indent="92075" algn="l" rtl="0" eaLnBrk="0" fontAlgn="base" hangingPunct="0">
        <a:spcBef>
          <a:spcPts val="1200"/>
        </a:spcBef>
        <a:spcAft>
          <a:spcPct val="0"/>
        </a:spcAft>
        <a:buClr>
          <a:schemeClr val="bg1"/>
        </a:buClr>
        <a:buFont typeface="Wingdings" charset="0"/>
        <a:defRPr lang="fr-FR" sz="2000" kern="1200" spc="100" dirty="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96938" indent="-257175" algn="l" rtl="0" eaLnBrk="0" fontAlgn="base" hangingPunct="0">
        <a:spcBef>
          <a:spcPts val="600"/>
        </a:spcBef>
        <a:spcAft>
          <a:spcPct val="0"/>
        </a:spcAft>
        <a:buClr>
          <a:schemeClr val="bg1"/>
        </a:buClr>
        <a:buSzPct val="80000"/>
        <a:buFont typeface="Wingdings" charset="0"/>
        <a:buChar char="ü"/>
        <a:defRPr kern="1200" spc="1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§"/>
        <a:defRPr sz="1600" kern="12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§"/>
        <a:defRPr sz="1400" kern="1200" spc="100">
          <a:solidFill>
            <a:schemeClr val="bg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microsoft.com/office/2007/relationships/media" Target="file:///C:\Documents%20and%20Settings\ChicA\Mes%20documents\Articles\echographie%20thoracique\echo%20pleurale\Formation%20HIA%20Percy\glissement%20normal%20BD.avi" TargetMode="External"/><Relationship Id="rId2" Type="http://schemas.openxmlformats.org/officeDocument/2006/relationships/video" Target="file:///C:\Documents%20and%20Settings\ChicA\Mes%20documents\Articles\echographie%20thoracique\echo%20pleurale\Formation%20HIA%20Percy\glissement%20normal%20BD.av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23.png"/><Relationship Id="rId5" Type="http://schemas.openxmlformats.org/officeDocument/2006/relationships/image" Target="../media/image9.emf"/><Relationship Id="rId6" Type="http://schemas.openxmlformats.org/officeDocument/2006/relationships/image" Target="../media/image24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jpe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9.emf"/><Relationship Id="rId6" Type="http://schemas.openxmlformats.org/officeDocument/2006/relationships/image" Target="../media/image41.png"/><Relationship Id="rId7" Type="http://schemas.openxmlformats.org/officeDocument/2006/relationships/image" Target="../media/image42.jp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Relationship Id="rId3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4" Type="http://schemas.openxmlformats.org/officeDocument/2006/relationships/video" Target="../media/media10.mp4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4.png"/><Relationship Id="rId5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56.png"/><Relationship Id="rId6" Type="http://schemas.openxmlformats.org/officeDocument/2006/relationships/image" Target="../media/image9.emf"/><Relationship Id="rId7" Type="http://schemas.openxmlformats.org/officeDocument/2006/relationships/image" Target="../media/image53.png"/><Relationship Id="rId8" Type="http://schemas.openxmlformats.org/officeDocument/2006/relationships/image" Target="../media/image51.jpe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g"/><Relationship Id="rId6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png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Relationship Id="rId3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gecho.fr/" TargetMode="External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splf.fr/groupes-de-travail/echographie-thoracique-du-pneumologue-g-echo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403648" y="3933056"/>
            <a:ext cx="5138946" cy="252028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fr-FR" dirty="0" smtClean="0">
                <a:cs typeface="Comic Sans MS"/>
              </a:rPr>
              <a:t>J16 Collège des Pneumologues des Hôpitaux Généraux </a:t>
            </a:r>
          </a:p>
          <a:p>
            <a:pPr algn="ctr"/>
            <a:r>
              <a:rPr lang="fr-FR" dirty="0" smtClean="0">
                <a:cs typeface="Comic Sans MS"/>
              </a:rPr>
              <a:t>20 septembre 2019</a:t>
            </a:r>
          </a:p>
          <a:p>
            <a:pPr algn="ctr"/>
            <a:r>
              <a:rPr lang="fr-FR" dirty="0" smtClean="0">
                <a:cs typeface="Comic Sans MS"/>
              </a:rPr>
              <a:t>Villefranche/</a:t>
            </a:r>
            <a:r>
              <a:rPr lang="fr-FR" dirty="0" err="1" smtClean="0">
                <a:cs typeface="Comic Sans MS"/>
              </a:rPr>
              <a:t>Saone</a:t>
            </a:r>
            <a:endParaRPr lang="fr-FR" dirty="0" smtClean="0">
              <a:cs typeface="Comic Sans MS"/>
            </a:endParaRPr>
          </a:p>
          <a:p>
            <a:pPr algn="ctr"/>
            <a:endParaRPr lang="fr-FR" dirty="0" smtClean="0">
              <a:cs typeface="Comic Sans MS"/>
            </a:endParaRPr>
          </a:p>
          <a:p>
            <a:pPr algn="ctr"/>
            <a:r>
              <a:rPr lang="fr-FR" dirty="0" smtClean="0">
                <a:cs typeface="Comic Sans MS"/>
              </a:rPr>
              <a:t>Dr COUDURIER Marie</a:t>
            </a:r>
          </a:p>
          <a:p>
            <a:pPr algn="ctr"/>
            <a:r>
              <a:rPr lang="fr-FR" dirty="0" smtClean="0">
                <a:cs typeface="Comic Sans MS"/>
              </a:rPr>
              <a:t>PH Pneumologie</a:t>
            </a:r>
          </a:p>
          <a:p>
            <a:pPr algn="ctr"/>
            <a:r>
              <a:rPr lang="fr-FR" dirty="0" smtClean="0">
                <a:cs typeface="Comic Sans MS"/>
              </a:rPr>
              <a:t>CH CHAMBERY</a:t>
            </a:r>
            <a:endParaRPr lang="fr-FR" dirty="0">
              <a:cs typeface="Comic Sans MS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1520" y="404664"/>
            <a:ext cx="6530280" cy="360059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fr-FR" cap="none" dirty="0" smtClean="0">
                <a:solidFill>
                  <a:srgbClr val="FFFF00"/>
                </a:solidFill>
                <a:ea typeface="MS PGothic" charset="0"/>
                <a:cs typeface="Arial"/>
              </a:rPr>
              <a:t>L ’échographie thoracique </a:t>
            </a:r>
            <a:br>
              <a:rPr lang="fr-FR" cap="none" dirty="0" smtClean="0">
                <a:solidFill>
                  <a:srgbClr val="FFFF00"/>
                </a:solidFill>
                <a:ea typeface="MS PGothic" charset="0"/>
                <a:cs typeface="Arial"/>
              </a:rPr>
            </a:br>
            <a:r>
              <a:rPr lang="fr-FR" cap="none" dirty="0" smtClean="0">
                <a:solidFill>
                  <a:srgbClr val="FFFF00"/>
                </a:solidFill>
                <a:ea typeface="MS PGothic" charset="0"/>
                <a:cs typeface="Arial"/>
              </a:rPr>
              <a:t>plus que la plèvre ?</a:t>
            </a:r>
            <a:r>
              <a:rPr lang="fr-FR" cap="none" dirty="0">
                <a:solidFill>
                  <a:srgbClr val="FFFF00"/>
                </a:solidFill>
                <a:ea typeface="MS PGothic" charset="0"/>
                <a:cs typeface="Arial"/>
              </a:rPr>
              <a:t/>
            </a:r>
            <a:br>
              <a:rPr lang="fr-FR" cap="none" dirty="0">
                <a:solidFill>
                  <a:srgbClr val="FFFF00"/>
                </a:solidFill>
                <a:ea typeface="MS PGothic" charset="0"/>
                <a:cs typeface="Arial"/>
              </a:rPr>
            </a:br>
            <a:endParaRPr lang="fr-FR" cap="none" dirty="0">
              <a:ea typeface="MS PGothic" charset="0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1425574"/>
            <a:ext cx="8407400" cy="5243786"/>
          </a:xfrm>
        </p:spPr>
        <p:txBody>
          <a:bodyPr>
            <a:normAutofit/>
          </a:bodyPr>
          <a:lstStyle/>
          <a:p>
            <a:r>
              <a:rPr lang="fr-FR" sz="1600" dirty="0"/>
              <a:t>A</a:t>
            </a:r>
            <a:r>
              <a:rPr lang="fr-FR" sz="1600" dirty="0" smtClean="0"/>
              <a:t>ugmenter </a:t>
            </a:r>
            <a:r>
              <a:rPr lang="fr-FR" sz="1600" dirty="0"/>
              <a:t>le taux de succès de votre ponction pleurale</a:t>
            </a:r>
          </a:p>
          <a:p>
            <a:pPr lvl="1"/>
            <a:r>
              <a:rPr lang="fr-FR" sz="1600" i="1" dirty="0" err="1" smtClean="0"/>
              <a:t>Diacon</a:t>
            </a:r>
            <a:r>
              <a:rPr lang="fr-FR" sz="1600" i="1" dirty="0" smtClean="0"/>
              <a:t> </a:t>
            </a:r>
            <a:r>
              <a:rPr lang="fr-FR" sz="1600" i="1" dirty="0"/>
              <a:t>AH, </a:t>
            </a:r>
            <a:r>
              <a:rPr lang="fr-FR" sz="1600" i="1" dirty="0" err="1"/>
              <a:t>Accuracy</a:t>
            </a:r>
            <a:r>
              <a:rPr lang="fr-FR" sz="1600" i="1" dirty="0"/>
              <a:t> of pleural </a:t>
            </a:r>
            <a:r>
              <a:rPr lang="fr-FR" sz="1600" i="1" dirty="0" err="1"/>
              <a:t>puncture</a:t>
            </a:r>
            <a:r>
              <a:rPr lang="fr-FR" sz="1600" i="1" dirty="0"/>
              <a:t> sites: a prospective </a:t>
            </a:r>
            <a:r>
              <a:rPr lang="fr-FR" sz="1600" i="1" dirty="0" err="1"/>
              <a:t>comparison</a:t>
            </a:r>
            <a:r>
              <a:rPr lang="fr-FR" sz="1600" i="1" dirty="0"/>
              <a:t> of </a:t>
            </a:r>
            <a:r>
              <a:rPr lang="fr-FR" sz="1600" i="1" dirty="0" err="1"/>
              <a:t>clinical</a:t>
            </a:r>
            <a:r>
              <a:rPr lang="fr-FR" sz="1600" i="1" dirty="0"/>
              <a:t> </a:t>
            </a:r>
            <a:r>
              <a:rPr lang="fr-FR" sz="1600" i="1" dirty="0" err="1"/>
              <a:t>examination</a:t>
            </a:r>
            <a:r>
              <a:rPr lang="fr-FR" sz="1600" i="1" dirty="0"/>
              <a:t> </a:t>
            </a:r>
            <a:r>
              <a:rPr lang="fr-FR" sz="1600" i="1" dirty="0" err="1"/>
              <a:t>with</a:t>
            </a:r>
            <a:r>
              <a:rPr lang="fr-FR" sz="1600" i="1" dirty="0"/>
              <a:t> </a:t>
            </a:r>
            <a:r>
              <a:rPr lang="fr-FR" sz="1600" i="1" dirty="0" err="1"/>
              <a:t>ultrasound</a:t>
            </a:r>
            <a:r>
              <a:rPr lang="fr-FR" sz="1600" i="1" dirty="0"/>
              <a:t>. </a:t>
            </a:r>
            <a:r>
              <a:rPr lang="fr-FR" sz="1600" i="1" dirty="0" err="1"/>
              <a:t>Chest</a:t>
            </a:r>
            <a:r>
              <a:rPr lang="fr-FR" sz="1600" i="1" dirty="0"/>
              <a:t>. 2003</a:t>
            </a:r>
          </a:p>
          <a:p>
            <a:pPr lvl="2"/>
            <a:r>
              <a:rPr lang="fr-FR" sz="1600" dirty="0"/>
              <a:t> 30 praticiens pneumologues juniors/seniors, 172 Marquage clinique </a:t>
            </a:r>
          </a:p>
          <a:p>
            <a:pPr lvl="2"/>
            <a:r>
              <a:rPr lang="fr-FR" sz="1600" dirty="0"/>
              <a:t>Utilisation de </a:t>
            </a:r>
            <a:r>
              <a:rPr lang="fr-FR" sz="1600" dirty="0" smtClean="0"/>
              <a:t>l’échographie </a:t>
            </a:r>
            <a:r>
              <a:rPr lang="fr-FR" sz="1600" dirty="0"/>
              <a:t>évite 2% de ponction blanche et 10% de ponction d’un organe </a:t>
            </a:r>
            <a:r>
              <a:rPr lang="fr-FR" sz="1600" dirty="0" smtClean="0"/>
              <a:t>plein</a:t>
            </a:r>
          </a:p>
          <a:p>
            <a:pPr lvl="2"/>
            <a:endParaRPr lang="fr-FR" sz="1600" dirty="0"/>
          </a:p>
          <a:p>
            <a:r>
              <a:rPr lang="fr-FR" sz="1600" dirty="0"/>
              <a:t>Quantification de la pleurésie </a:t>
            </a:r>
          </a:p>
          <a:p>
            <a:pPr lvl="1"/>
            <a:r>
              <a:rPr lang="fr-FR" sz="1600" dirty="0" smtClean="0"/>
              <a:t>British </a:t>
            </a:r>
            <a:r>
              <a:rPr lang="fr-FR" sz="1600" dirty="0" err="1"/>
              <a:t>Thoracic</a:t>
            </a:r>
            <a:r>
              <a:rPr lang="fr-FR" sz="1600" dirty="0"/>
              <a:t> Society recommande de ponctionner les épanchements </a:t>
            </a:r>
            <a:r>
              <a:rPr lang="fr-FR" sz="1600" dirty="0" smtClean="0"/>
              <a:t>de + </a:t>
            </a:r>
            <a:r>
              <a:rPr lang="fr-FR" sz="1600" dirty="0"/>
              <a:t>10mm entre plèvre viscérale et plèvre pariétale</a:t>
            </a:r>
          </a:p>
          <a:p>
            <a:pPr lvl="1"/>
            <a:r>
              <a:rPr lang="fr-FR" sz="1600" dirty="0"/>
              <a:t>3 EIC = 1l  </a:t>
            </a:r>
            <a:r>
              <a:rPr lang="fr-FR" sz="1600" dirty="0" smtClean="0"/>
              <a:t> Intérêt </a:t>
            </a:r>
            <a:r>
              <a:rPr lang="fr-FR" sz="1600" dirty="0"/>
              <a:t>en pneumologie ? </a:t>
            </a:r>
            <a:r>
              <a:rPr lang="fr-FR" sz="1600" dirty="0" smtClean="0"/>
              <a:t>Réanimation?</a:t>
            </a:r>
          </a:p>
          <a:p>
            <a:pPr lvl="1"/>
            <a:endParaRPr lang="fr-FR" sz="1600" dirty="0"/>
          </a:p>
          <a:p>
            <a:r>
              <a:rPr lang="fr-FR" sz="1600" dirty="0"/>
              <a:t>Elimine le pneumothorax post ponction </a:t>
            </a:r>
            <a:r>
              <a:rPr lang="fr-FR" sz="1600" dirty="0" smtClean="0"/>
              <a:t>bien </a:t>
            </a:r>
            <a:r>
              <a:rPr lang="fr-FR" sz="1600" dirty="0"/>
              <a:t>mieux que la </a:t>
            </a:r>
            <a:r>
              <a:rPr lang="fr-FR" sz="1600" dirty="0" smtClean="0"/>
              <a:t>radiographie</a:t>
            </a:r>
            <a:endParaRPr lang="fr-FR" sz="1600" dirty="0"/>
          </a:p>
          <a:p>
            <a:r>
              <a:rPr lang="fr-FR" sz="1600" dirty="0"/>
              <a:t>Faut il faire </a:t>
            </a:r>
            <a:r>
              <a:rPr lang="fr-FR" sz="1600" dirty="0" smtClean="0"/>
              <a:t>échographie </a:t>
            </a:r>
            <a:r>
              <a:rPr lang="fr-FR" sz="1600" dirty="0"/>
              <a:t>en temps </a:t>
            </a:r>
            <a:r>
              <a:rPr lang="fr-FR" sz="1600" dirty="0" smtClean="0"/>
              <a:t>réel </a:t>
            </a:r>
            <a:r>
              <a:rPr lang="fr-FR" sz="1600" dirty="0"/>
              <a:t>ou un marquage échographique avant ponction ? </a:t>
            </a:r>
            <a:r>
              <a:rPr lang="fr-FR" sz="1600" dirty="0" smtClean="0"/>
              <a:t>probablement </a:t>
            </a:r>
            <a:r>
              <a:rPr lang="fr-FR" sz="1600" dirty="0"/>
              <a:t>pour ponction &lt; 10 mm</a:t>
            </a:r>
          </a:p>
          <a:p>
            <a:pPr lvl="1"/>
            <a:endParaRPr lang="fr-FR" sz="16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>
                <a:solidFill>
                  <a:srgbClr val="FFFF00"/>
                </a:solidFill>
                <a:ea typeface="MS PGothic" charset="0"/>
              </a:rPr>
              <a:t>L ’échographie thoracique, </a:t>
            </a:r>
            <a:br>
              <a:rPr lang="fr-FR" cap="none" dirty="0">
                <a:solidFill>
                  <a:srgbClr val="FFFF00"/>
                </a:solidFill>
                <a:ea typeface="MS PGothic" charset="0"/>
              </a:rPr>
            </a:br>
            <a:r>
              <a:rPr lang="fr-FR" cap="none" dirty="0">
                <a:solidFill>
                  <a:srgbClr val="FFFF00"/>
                </a:solidFill>
                <a:ea typeface="MS PGothic" charset="0"/>
              </a:rPr>
              <a:t>et la pleurésie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633"/>
            <a:ext cx="576064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4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panchement pleura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2236788"/>
            <a:ext cx="4233168" cy="3208436"/>
          </a:xfrm>
        </p:spPr>
      </p:pic>
      <p:pic>
        <p:nvPicPr>
          <p:cNvPr id="6" name="pleureise diaph.mp4">
            <a:hlinkClick r:id="" action="ppaction://media"/>
          </p:cNvPr>
          <p:cNvPicPr>
            <a:picLocks noGrp="1" noChangeAspect="1"/>
          </p:cNvPicPr>
          <p:nvPr>
            <p:ph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204864"/>
            <a:ext cx="4248472" cy="3222178"/>
          </a:xfrm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32656"/>
            <a:ext cx="7723187" cy="6254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000" cap="none" dirty="0" smtClean="0">
                <a:solidFill>
                  <a:srgbClr val="FFFF00"/>
                </a:solidFill>
                <a:ea typeface="MS PGothic" charset="0"/>
              </a:rPr>
              <a:t>PLEURESIE </a:t>
            </a:r>
            <a:endParaRPr lang="fr-FR" sz="2000" cap="none" dirty="0">
              <a:solidFill>
                <a:srgbClr val="FFFF00"/>
              </a:solidFill>
              <a:latin typeface="Comic Sans MS"/>
              <a:ea typeface="MS PGothic" charset="0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148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eureise enkysté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2236788"/>
            <a:ext cx="4412324" cy="3208436"/>
          </a:xfrm>
        </p:spPr>
      </p:pic>
      <p:pic>
        <p:nvPicPr>
          <p:cNvPr id="6" name="pleuresie condensation1.mp4">
            <a:hlinkClick r:id="" action="ppaction://media"/>
          </p:cNvPr>
          <p:cNvPicPr>
            <a:picLocks noGrp="1" noChangeAspect="1"/>
          </p:cNvPicPr>
          <p:nvPr>
            <p:ph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2236788"/>
            <a:ext cx="4176464" cy="3183620"/>
          </a:xfrm>
        </p:spPr>
      </p:pic>
      <p:sp>
        <p:nvSpPr>
          <p:cNvPr id="12" name="Espace réservé du contenu 9"/>
          <p:cNvSpPr txBox="1">
            <a:spLocks/>
          </p:cNvSpPr>
          <p:nvPr/>
        </p:nvSpPr>
        <p:spPr>
          <a:xfrm>
            <a:off x="4800600" y="1577975"/>
            <a:ext cx="4103688" cy="14906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3050" indent="-2730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Font typeface="Wingdings 2" panose="05020102010507070707" pitchFamily="18" charset="2"/>
              <a:buChar char=""/>
              <a:defRPr lang="fr-FR" sz="1800" b="1" kern="1200" spc="15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365125" indent="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lang="fr-FR" sz="1600" kern="1200" spc="10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896938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  <a:defRPr lang="fr-FR" sz="1600" kern="1200" spc="10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lang="fr-FR" sz="1600" kern="120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2795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lang="en-US" sz="1400" kern="1200" spc="100" dirty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71600" y="355847"/>
            <a:ext cx="7790660" cy="624881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 spc="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sz="2000" cap="none" dirty="0" smtClean="0">
                <a:solidFill>
                  <a:srgbClr val="FFFF00"/>
                </a:solidFill>
                <a:latin typeface="+mn-lt"/>
                <a:ea typeface="MS PGothic" charset="0"/>
                <a:cs typeface="Comic Sans MS"/>
              </a:rPr>
              <a:t>PLEURESIE</a:t>
            </a:r>
            <a:endParaRPr lang="fr-FR" sz="2000" cap="none" dirty="0">
              <a:solidFill>
                <a:srgbClr val="FFFF00"/>
              </a:solidFill>
              <a:latin typeface="+mn-lt"/>
              <a:ea typeface="MS PGothic" charset="0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9781849840941.bod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0205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 descr="9781849840941.bod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63" y="11396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467544" y="3717032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04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380998" y="1425388"/>
            <a:ext cx="3110882" cy="470109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</a:pPr>
            <a:r>
              <a:rPr lang="fr-FR" altLang="fr-FR" sz="2800" b="0" dirty="0" smtClean="0"/>
              <a:t>Mode B</a:t>
            </a:r>
          </a:p>
          <a:p>
            <a:pPr>
              <a:lnSpc>
                <a:spcPct val="80000"/>
              </a:lnSpc>
              <a:spcBef>
                <a:spcPts val="500"/>
              </a:spcBef>
            </a:pPr>
            <a:endParaRPr lang="fr-FR" altLang="fr-FR" sz="2800" b="0" dirty="0" smtClean="0"/>
          </a:p>
          <a:p>
            <a:pPr lvl="1">
              <a:lnSpc>
                <a:spcPct val="80000"/>
              </a:lnSpc>
              <a:spcBef>
                <a:spcPts val="500"/>
              </a:spcBef>
              <a:buFont typeface="Wingdings" charset="2"/>
              <a:buChar char="§"/>
            </a:pPr>
            <a:r>
              <a:rPr lang="fr-FR" altLang="fr-FR" sz="2600" b="0" dirty="0"/>
              <a:t>S</a:t>
            </a:r>
            <a:r>
              <a:rPr lang="fr-FR" altLang="fr-FR" sz="2600" b="0" dirty="0" smtClean="0"/>
              <a:t>igne </a:t>
            </a:r>
            <a:r>
              <a:rPr lang="fr-FR" altLang="fr-FR" sz="2600" b="0" dirty="0"/>
              <a:t>du </a:t>
            </a:r>
            <a:r>
              <a:rPr lang="fr-FR" altLang="fr-FR" sz="2600" b="0" dirty="0" smtClean="0"/>
              <a:t>glissement</a:t>
            </a:r>
          </a:p>
          <a:p>
            <a:pPr lvl="1">
              <a:lnSpc>
                <a:spcPct val="80000"/>
              </a:lnSpc>
              <a:spcBef>
                <a:spcPts val="500"/>
              </a:spcBef>
              <a:buFont typeface="Wingdings" charset="2"/>
              <a:buChar char="§"/>
            </a:pPr>
            <a:endParaRPr lang="fr-FR" altLang="fr-FR" sz="1200" b="0" dirty="0" smtClean="0"/>
          </a:p>
          <a:p>
            <a:pPr lvl="1">
              <a:lnSpc>
                <a:spcPct val="80000"/>
              </a:lnSpc>
              <a:spcBef>
                <a:spcPts val="500"/>
              </a:spcBef>
              <a:buFont typeface="Wingdings" charset="2"/>
              <a:buChar char="§"/>
            </a:pPr>
            <a:r>
              <a:rPr lang="fr-FR" altLang="fr-FR" sz="2600" b="0" dirty="0" smtClean="0"/>
              <a:t>Scintillement de la ligne PP aérée</a:t>
            </a:r>
            <a:endParaRPr lang="fr-FR" altLang="fr-FR" sz="2600" dirty="0" smtClean="0"/>
          </a:p>
          <a:p>
            <a:pPr marL="0" indent="0">
              <a:lnSpc>
                <a:spcPct val="80000"/>
              </a:lnSpc>
              <a:spcBef>
                <a:spcPts val="500"/>
              </a:spcBef>
              <a:buNone/>
            </a:pPr>
            <a:endParaRPr lang="fr-FR" altLang="fr-FR" sz="2800" dirty="0" smtClean="0"/>
          </a:p>
          <a:p>
            <a:pPr>
              <a:lnSpc>
                <a:spcPct val="80000"/>
              </a:lnSpc>
              <a:spcBef>
                <a:spcPts val="500"/>
              </a:spcBef>
            </a:pPr>
            <a:endParaRPr lang="fr-FR" altLang="fr-FR" sz="2800" dirty="0" smtClean="0"/>
          </a:p>
          <a:p>
            <a:pPr>
              <a:lnSpc>
                <a:spcPct val="80000"/>
              </a:lnSpc>
              <a:spcBef>
                <a:spcPts val="500"/>
              </a:spcBef>
            </a:pPr>
            <a:endParaRPr lang="fr-FR" altLang="fr-FR" sz="2800" dirty="0"/>
          </a:p>
          <a:p>
            <a:pPr>
              <a:lnSpc>
                <a:spcPct val="80000"/>
              </a:lnSpc>
              <a:spcBef>
                <a:spcPts val="500"/>
              </a:spcBef>
            </a:pPr>
            <a:endParaRPr lang="fr-FR" altLang="fr-FR" sz="2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723187" cy="625475"/>
          </a:xfrm>
        </p:spPr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  <a:latin typeface="+mn-lt"/>
                <a:cs typeface="Comic Sans MS"/>
              </a:rPr>
              <a:t>MOUVEMENT PULMONAIRE NORMAL</a:t>
            </a:r>
            <a:endParaRPr lang="fr-FR" sz="2000" dirty="0">
              <a:solidFill>
                <a:srgbClr val="FFFF00"/>
              </a:solidFill>
              <a:latin typeface="+mn-lt"/>
              <a:cs typeface="Comic Sans MS"/>
            </a:endParaRPr>
          </a:p>
        </p:txBody>
      </p:sp>
      <p:sp>
        <p:nvSpPr>
          <p:cNvPr id="139268" name="AutoShape 4"/>
          <p:cNvSpPr>
            <a:spLocks noRot="1" noChangeAspect="1" noChangeArrowheads="1"/>
          </p:cNvSp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SpPr>
        <p:spPr bwMode="auto">
          <a:xfrm>
            <a:off x="1547813" y="2133600"/>
            <a:ext cx="6040437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57804" y="332656"/>
            <a:ext cx="7790660" cy="624881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 spc="200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  <a:ea typeface="MS PGothic" panose="020B0600070205080204" pitchFamily="34" charset="-128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fr-FR" altLang="fr-FR" sz="2800" b="1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pic>
        <p:nvPicPr>
          <p:cNvPr id="5" name="Glissement pleural (5).mp4">
            <a:hlinkClick r:id="" action="ppaction://media"/>
          </p:cNvPr>
          <p:cNvPicPr>
            <a:picLocks noGrp="1" noChangeAspect="1"/>
          </p:cNvPicPr>
          <p:nvPr>
            <p:ph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7904" y="1340768"/>
            <a:ext cx="5039792" cy="3780330"/>
          </a:xfrm>
        </p:spPr>
      </p:pic>
      <p:grpSp>
        <p:nvGrpSpPr>
          <p:cNvPr id="15" name="Grouper 14"/>
          <p:cNvGrpSpPr/>
          <p:nvPr/>
        </p:nvGrpSpPr>
        <p:grpSpPr>
          <a:xfrm>
            <a:off x="3419872" y="3211019"/>
            <a:ext cx="5400600" cy="3458341"/>
            <a:chOff x="3419872" y="3211019"/>
            <a:chExt cx="5400600" cy="3458341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211019"/>
              <a:ext cx="3312368" cy="3458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utoShape 10"/>
            <p:cNvSpPr>
              <a:spLocks/>
            </p:cNvSpPr>
            <p:nvPr/>
          </p:nvSpPr>
          <p:spPr bwMode="auto">
            <a:xfrm flipH="1">
              <a:off x="5148064" y="3284984"/>
              <a:ext cx="288157" cy="792088"/>
            </a:xfrm>
            <a:prstGeom prst="rightBrace">
              <a:avLst>
                <a:gd name="adj1" fmla="val 42424"/>
                <a:gd name="adj2" fmla="val 44858"/>
              </a:avLst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fr-FR"/>
            </a:p>
          </p:txBody>
        </p:sp>
        <p:sp>
          <p:nvSpPr>
            <p:cNvPr id="13" name="AutoShape 11"/>
            <p:cNvSpPr>
              <a:spLocks/>
            </p:cNvSpPr>
            <p:nvPr/>
          </p:nvSpPr>
          <p:spPr bwMode="auto">
            <a:xfrm flipH="1">
              <a:off x="5148064" y="4149080"/>
              <a:ext cx="216024" cy="2317105"/>
            </a:xfrm>
            <a:prstGeom prst="rightBrace">
              <a:avLst>
                <a:gd name="adj1" fmla="val 54437"/>
                <a:gd name="adj2" fmla="val 48866"/>
              </a:avLst>
            </a:prstGeom>
            <a:noFill/>
            <a:ln w="9360" cap="sq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fr-FR" dirty="0" smtClean="0"/>
                <a:t>                        </a:t>
              </a:r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39952" y="3429000"/>
              <a:ext cx="9031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>
                <a:buSzPct val="100000"/>
                <a:defRPr/>
              </a:pPr>
              <a:r>
                <a:rPr lang="fr-FR" altLang="fr-FR" dirty="0"/>
                <a:t>Paroi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19872" y="5301208"/>
              <a:ext cx="1728192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fr-FR" dirty="0" smtClean="0">
                  <a:solidFill>
                    <a:srgbClr val="FFFFFF"/>
                  </a:solidFill>
                  <a:latin typeface="Calibri" charset="0"/>
                </a:rPr>
                <a:t>Cône </a:t>
              </a:r>
              <a:endParaRPr lang="fr-FR" dirty="0">
                <a:solidFill>
                  <a:srgbClr val="FFFFFF"/>
                </a:solidFill>
                <a:latin typeface="Calibri" charset="0"/>
              </a:endParaRPr>
            </a:p>
            <a:p>
              <a:pPr algn="ctr" eaLnBrk="1" hangingPunct="1"/>
              <a:r>
                <a:rPr lang="fr-FR" dirty="0">
                  <a:solidFill>
                    <a:srgbClr val="FFFFFF"/>
                  </a:solidFill>
                  <a:latin typeface="Calibri" charset="0"/>
                </a:rPr>
                <a:t>d’ombre</a:t>
              </a:r>
            </a:p>
            <a:p>
              <a:pPr algn="ctr" eaLnBrk="1" hangingPunct="1"/>
              <a:r>
                <a:rPr lang="fr-FR" dirty="0">
                  <a:solidFill>
                    <a:srgbClr val="FFFFFF"/>
                  </a:solidFill>
                  <a:latin typeface="Calibri" charset="0"/>
                </a:rPr>
                <a:t>Impur</a:t>
              </a:r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251520" y="5229200"/>
            <a:ext cx="32239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Char char="§"/>
            </a:pPr>
            <a:r>
              <a:rPr lang="fr-FR" sz="2600" dirty="0" smtClean="0"/>
              <a:t> Mode TM</a:t>
            </a:r>
          </a:p>
          <a:p>
            <a:pPr>
              <a:buFont typeface="Wingdings" charset="2"/>
              <a:buChar char="§"/>
            </a:pPr>
            <a:endParaRPr lang="fr-FR" sz="2600" dirty="0" smtClean="0"/>
          </a:p>
          <a:p>
            <a:pPr marL="914400" lvl="1" indent="-457200">
              <a:buFont typeface="Wingdings" charset="2"/>
              <a:buChar char="§"/>
            </a:pPr>
            <a:r>
              <a:rPr lang="fr-FR" dirty="0" smtClean="0"/>
              <a:t>Signe </a:t>
            </a:r>
            <a:r>
              <a:rPr lang="fr-FR" dirty="0"/>
              <a:t>du rivage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60168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9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9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268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926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Echographie Pleuro Pulmonaire EPP est un outil sûr et efficace pour le diagnostic et le suivi de pneumothorax</a:t>
            </a:r>
            <a:endParaRPr lang="fr-FR" dirty="0"/>
          </a:p>
          <a:p>
            <a:r>
              <a:rPr lang="fr-FR" dirty="0" smtClean="0"/>
              <a:t>EPP est non irradiante, rapide, au lit du patient</a:t>
            </a:r>
          </a:p>
          <a:p>
            <a:r>
              <a:rPr lang="fr-FR" dirty="0" smtClean="0"/>
              <a:t>EPP est plus sensible et aussi spécifique que la RP pour le dépistage du pneumothorax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PNEUMOTHORAX</a:t>
            </a:r>
            <a:endParaRPr lang="fr-FR" sz="2000" dirty="0">
              <a:solidFill>
                <a:srgbClr val="FFFF00"/>
              </a:solidFill>
            </a:endParaRPr>
          </a:p>
        </p:txBody>
      </p:sp>
      <p:pic>
        <p:nvPicPr>
          <p:cNvPr id="4" name="Image 3" descr="pneu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19" y="3717032"/>
            <a:ext cx="4491881" cy="3039854"/>
          </a:xfrm>
          <a:prstGeom prst="rect">
            <a:avLst/>
          </a:prstGeom>
        </p:spPr>
      </p:pic>
      <p:pic>
        <p:nvPicPr>
          <p:cNvPr id="5" name="Espace réservé du contenu 3" descr="thoracic ultrasound ERS book201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>
          <a:xfrm>
            <a:off x="7092280" y="0"/>
            <a:ext cx="2051720" cy="1292049"/>
          </a:xfrm>
          <a:prstGeom prst="rect">
            <a:avLst/>
          </a:prstGeom>
        </p:spPr>
      </p:pic>
      <p:pic>
        <p:nvPicPr>
          <p:cNvPr id="6" name="Point poumon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3718683"/>
            <a:ext cx="4427984" cy="317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5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repeatCount="3000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5130800" y="4233863"/>
            <a:ext cx="35456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fr-FR" sz="2000" dirty="0">
                <a:latin typeface="+mj-lt"/>
              </a:rPr>
              <a:t>Répétition régulière des lignes A indépendante des mouvements respiratoires</a:t>
            </a:r>
          </a:p>
        </p:txBody>
      </p:sp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1"/>
            <a:ext cx="1152525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Espace réservé du contenu 2"/>
          <p:cNvSpPr>
            <a:spLocks noGrp="1"/>
          </p:cNvSpPr>
          <p:nvPr>
            <p:ph idx="1"/>
          </p:nvPr>
        </p:nvSpPr>
        <p:spPr>
          <a:xfrm>
            <a:off x="380998" y="1425388"/>
            <a:ext cx="4695058" cy="4701091"/>
          </a:xfrm>
        </p:spPr>
        <p:txBody>
          <a:bodyPr>
            <a:normAutofit/>
          </a:bodyPr>
          <a:lstStyle/>
          <a:p>
            <a:pPr eaLnBrk="1" hangingPunct="1"/>
            <a:r>
              <a:rPr lang="fr-FR" sz="2400" b="0" dirty="0">
                <a:latin typeface="Calibri" charset="0"/>
                <a:ea typeface="MS PGothic" charset="0"/>
                <a:cs typeface="Arial" charset="0"/>
              </a:rPr>
              <a:t>Mode TM</a:t>
            </a:r>
          </a:p>
          <a:p>
            <a:pPr lvl="1" eaLnBrk="1" hangingPunct="1">
              <a:buFont typeface="Wingdings" charset="2"/>
              <a:buChar char="§"/>
            </a:pPr>
            <a:r>
              <a:rPr lang="fr-FR" sz="2200" dirty="0">
                <a:latin typeface="Calibri" charset="0"/>
                <a:ea typeface="MS PGothic" charset="0"/>
              </a:rPr>
              <a:t>D</a:t>
            </a:r>
            <a:r>
              <a:rPr sz="2200" dirty="0">
                <a:latin typeface="Calibri" charset="0"/>
                <a:ea typeface="MS PGothic" charset="0"/>
              </a:rPr>
              <a:t>isparition du signe du rivage</a:t>
            </a:r>
          </a:p>
          <a:p>
            <a:pPr lvl="1" eaLnBrk="1" hangingPunct="1">
              <a:buFont typeface="Wingdings" charset="2"/>
              <a:buChar char="§"/>
            </a:pPr>
            <a:r>
              <a:rPr sz="2200" dirty="0">
                <a:latin typeface="Calibri" charset="0"/>
                <a:ea typeface="MS PGothic" charset="0"/>
              </a:rPr>
              <a:t>Signe du code </a:t>
            </a:r>
            <a:r>
              <a:rPr sz="2200" dirty="0" smtClean="0">
                <a:latin typeface="Calibri" charset="0"/>
                <a:ea typeface="MS PGothic" charset="0"/>
              </a:rPr>
              <a:t>barre</a:t>
            </a:r>
            <a:endParaRPr lang="fr-FR" sz="2200" dirty="0" smtClean="0">
              <a:latin typeface="Calibri" charset="0"/>
              <a:ea typeface="MS PGothic" charset="0"/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2000" dirty="0">
                <a:solidFill>
                  <a:srgbClr val="FFFF00"/>
                </a:solidFill>
                <a:latin typeface="+mn-lt"/>
                <a:cs typeface="Comic Sans MS"/>
              </a:rPr>
              <a:t>Pneumothorax </a:t>
            </a:r>
            <a:br>
              <a:rPr lang="fr-FR" sz="2000" dirty="0">
                <a:solidFill>
                  <a:srgbClr val="FFFF00"/>
                </a:solidFill>
                <a:latin typeface="+mn-lt"/>
                <a:cs typeface="Comic Sans MS"/>
              </a:rPr>
            </a:br>
            <a:r>
              <a:rPr lang="fr-FR" sz="2000" dirty="0">
                <a:solidFill>
                  <a:srgbClr val="FFFF00"/>
                </a:solidFill>
                <a:latin typeface="+mn-lt"/>
                <a:cs typeface="Comic Sans MS"/>
              </a:rPr>
              <a:t>Absence de mouvement</a:t>
            </a:r>
            <a:endParaRPr lang="fr-FR" sz="2000" b="1" dirty="0">
              <a:solidFill>
                <a:srgbClr val="FFFF00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" name="point poumon.mp4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7262" r="17262"/>
          <a:stretch>
            <a:fillRect/>
          </a:stretch>
        </p:blipFill>
        <p:spPr>
          <a:xfrm>
            <a:off x="5032825" y="3140968"/>
            <a:ext cx="4103688" cy="345638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" r="49966"/>
          <a:stretch>
            <a:fillRect/>
          </a:stretch>
        </p:blipFill>
        <p:spPr bwMode="auto">
          <a:xfrm>
            <a:off x="107504" y="3140968"/>
            <a:ext cx="2366317" cy="342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14" t="3374" r="57512" b="-1826"/>
          <a:stretch>
            <a:fillRect/>
          </a:stretch>
        </p:blipFill>
        <p:spPr bwMode="auto">
          <a:xfrm>
            <a:off x="2051720" y="3140968"/>
            <a:ext cx="2808311" cy="35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860032" y="1412776"/>
            <a:ext cx="413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fr-FR" dirty="0" smtClean="0">
                <a:latin typeface="+mn-lt"/>
              </a:rPr>
              <a:t>Mode B</a:t>
            </a:r>
          </a:p>
          <a:p>
            <a:pPr marL="1085850" lvl="1" indent="-342900">
              <a:buFont typeface="Wingdings" charset="2"/>
              <a:buChar char="§"/>
            </a:pPr>
            <a:r>
              <a:rPr lang="fr-FR" dirty="0" smtClean="0">
                <a:latin typeface="+mn-lt"/>
              </a:rPr>
              <a:t>Absence de glissement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3893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520" y="1425575"/>
            <a:ext cx="7920880" cy="452370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10000"/>
              </a:lnSpc>
              <a:buFont typeface="Wingdings" charset="2"/>
              <a:buChar char="§"/>
            </a:pPr>
            <a:r>
              <a:rPr lang="fr-FR" dirty="0" smtClean="0">
                <a:ea typeface="MS PGothic" charset="0"/>
              </a:rPr>
              <a:t>Échographie affirme le Pneumothorax &gt; RT</a:t>
            </a:r>
          </a:p>
          <a:p>
            <a:pPr marL="708025" lvl="1" indent="-342900" eaLnBrk="1" hangingPunct="1">
              <a:lnSpc>
                <a:spcPct val="110000"/>
              </a:lnSpc>
              <a:buFont typeface="Wingdings" charset="2"/>
              <a:buChar char="§"/>
            </a:pPr>
            <a:r>
              <a:rPr sz="2200" dirty="0" smtClean="0">
                <a:ea typeface="MS PGothic" charset="0"/>
              </a:rPr>
              <a:t>Se </a:t>
            </a:r>
            <a:r>
              <a:rPr sz="2200" dirty="0">
                <a:ea typeface="MS PGothic" charset="0"/>
              </a:rPr>
              <a:t>91%, Sp 98,2% </a:t>
            </a:r>
            <a:endParaRPr lang="fr-FR" sz="2200" dirty="0" smtClean="0">
              <a:ea typeface="MS PGothic" charset="0"/>
            </a:endParaRPr>
          </a:p>
          <a:p>
            <a:pPr marL="708025" lvl="1" indent="-342900" eaLnBrk="1" hangingPunct="1">
              <a:lnSpc>
                <a:spcPct val="110000"/>
              </a:lnSpc>
              <a:buFont typeface="Wingdings" charset="2"/>
              <a:buChar char="§"/>
            </a:pPr>
            <a:r>
              <a:rPr sz="2200" dirty="0" smtClean="0">
                <a:ea typeface="MS PGothic" charset="0"/>
              </a:rPr>
              <a:t>vs </a:t>
            </a:r>
            <a:r>
              <a:rPr sz="2200" dirty="0">
                <a:ea typeface="MS PGothic" charset="0"/>
              </a:rPr>
              <a:t>RT: Se 50,2% et Sp 99,4</a:t>
            </a:r>
            <a:r>
              <a:rPr sz="2200" dirty="0" smtClean="0">
                <a:ea typeface="MS PGothic" charset="0"/>
              </a:rPr>
              <a:t>%</a:t>
            </a:r>
            <a:endParaRPr lang="fr-FR" sz="2200" dirty="0" smtClean="0">
              <a:ea typeface="MS PGothic" charset="0"/>
            </a:endParaRPr>
          </a:p>
          <a:p>
            <a:pPr marL="536575" lvl="1" indent="-171450" eaLnBrk="1" hangingPunct="1">
              <a:lnSpc>
                <a:spcPct val="110000"/>
              </a:lnSpc>
              <a:buFont typeface="Wingdings" charset="2"/>
              <a:buChar char="§"/>
            </a:pPr>
            <a:endParaRPr sz="1200" dirty="0">
              <a:ea typeface="MS PGothic" charset="0"/>
            </a:endParaRPr>
          </a:p>
          <a:p>
            <a:pPr eaLnBrk="1" hangingPunct="1">
              <a:lnSpc>
                <a:spcPct val="110000"/>
              </a:lnSpc>
              <a:buFont typeface="Wingdings" charset="2"/>
              <a:buChar char="§"/>
            </a:pPr>
            <a:r>
              <a:rPr lang="fr-FR" dirty="0">
                <a:ea typeface="MS PGothic" charset="0"/>
              </a:rPr>
              <a:t>Ne peut pas évaluer son épaisseur </a:t>
            </a:r>
            <a:endParaRPr lang="fr-FR" dirty="0" smtClean="0">
              <a:ea typeface="MS PGothic" charset="0"/>
            </a:endParaRPr>
          </a:p>
          <a:p>
            <a:pPr lvl="1" eaLnBrk="1" hangingPunct="1">
              <a:lnSpc>
                <a:spcPct val="110000"/>
              </a:lnSpc>
              <a:buFont typeface="Wingdings" charset="2"/>
              <a:buChar char="§"/>
            </a:pPr>
            <a:r>
              <a:rPr lang="fr-FR" dirty="0" smtClean="0">
                <a:ea typeface="MS PGothic" charset="0"/>
              </a:rPr>
              <a:t> Sauf si hydro pneumothorax</a:t>
            </a:r>
          </a:p>
          <a:p>
            <a:pPr lvl="1" eaLnBrk="1" hangingPunct="1">
              <a:lnSpc>
                <a:spcPct val="110000"/>
              </a:lnSpc>
              <a:buFont typeface="Wingdings" charset="2"/>
              <a:buChar char="§"/>
            </a:pPr>
            <a:endParaRPr lang="fr-FR" dirty="0" smtClean="0">
              <a:ea typeface="MS PGothic" charset="0"/>
            </a:endParaRPr>
          </a:p>
          <a:p>
            <a:pPr eaLnBrk="1" hangingPunct="1">
              <a:lnSpc>
                <a:spcPct val="110000"/>
              </a:lnSpc>
              <a:buFont typeface="Wingdings" charset="2"/>
              <a:buChar char="§"/>
            </a:pPr>
            <a:r>
              <a:rPr lang="fr-FR" dirty="0" smtClean="0">
                <a:ea typeface="MS PGothic" charset="0"/>
              </a:rPr>
              <a:t>Permet un suivi </a:t>
            </a:r>
            <a:r>
              <a:rPr lang="fr-FR" dirty="0">
                <a:ea typeface="MS PGothic" charset="0"/>
              </a:rPr>
              <a:t>é</a:t>
            </a:r>
            <a:r>
              <a:rPr lang="fr-FR" dirty="0" smtClean="0">
                <a:ea typeface="MS PGothic" charset="0"/>
              </a:rPr>
              <a:t>volutif non irradiant, au lit du PNT</a:t>
            </a:r>
          </a:p>
          <a:p>
            <a:pPr eaLnBrk="1" hangingPunct="1">
              <a:lnSpc>
                <a:spcPct val="110000"/>
              </a:lnSpc>
              <a:buFont typeface="Wingdings" charset="2"/>
              <a:buChar char="§"/>
            </a:pPr>
            <a:endParaRPr lang="fr-FR" sz="1200" dirty="0" smtClean="0">
              <a:ea typeface="MS PGothic" charset="0"/>
            </a:endParaRPr>
          </a:p>
          <a:p>
            <a:pPr eaLnBrk="1" hangingPunct="1">
              <a:lnSpc>
                <a:spcPct val="110000"/>
              </a:lnSpc>
              <a:buFont typeface="Wingdings" charset="2"/>
              <a:buChar char="§"/>
            </a:pPr>
            <a:r>
              <a:rPr lang="fr-FR" dirty="0" smtClean="0">
                <a:ea typeface="MS PGothic" charset="0"/>
              </a:rPr>
              <a:t>Peut </a:t>
            </a:r>
            <a:r>
              <a:rPr lang="fr-FR" dirty="0">
                <a:ea typeface="MS PGothic" charset="0"/>
              </a:rPr>
              <a:t>déterminer son étendue </a:t>
            </a:r>
            <a:endParaRPr lang="fr-FR" dirty="0" smtClean="0">
              <a:ea typeface="MS PGothic" charset="0"/>
            </a:endParaRPr>
          </a:p>
          <a:p>
            <a:pPr marL="708025" lvl="1" indent="-342900" eaLnBrk="1" hangingPunct="1">
              <a:lnSpc>
                <a:spcPct val="110000"/>
              </a:lnSpc>
              <a:buFont typeface="Wingdings" charset="2"/>
              <a:buChar char="§"/>
            </a:pPr>
            <a:r>
              <a:rPr lang="fr-FR" dirty="0" smtClean="0">
                <a:ea typeface="MS PGothic" charset="0"/>
              </a:rPr>
              <a:t>le </a:t>
            </a:r>
            <a:r>
              <a:rPr lang="fr-FR" dirty="0">
                <a:ea typeface="MS PGothic" charset="0"/>
              </a:rPr>
              <a:t>point d</a:t>
            </a:r>
            <a:r>
              <a:rPr lang="ja-JP" altLang="fr-FR" dirty="0">
                <a:ea typeface="MS PGothic" charset="0"/>
              </a:rPr>
              <a:t>’</a:t>
            </a:r>
            <a:r>
              <a:rPr lang="fr-FR" altLang="ja-JP" dirty="0">
                <a:ea typeface="MS PGothic" charset="0"/>
              </a:rPr>
              <a:t>accolement détermine la limite PNT / poumon sain </a:t>
            </a:r>
            <a:endParaRPr lang="fr-FR" altLang="ja-JP" dirty="0" smtClean="0">
              <a:ea typeface="MS PGothic" charset="0"/>
            </a:endParaRPr>
          </a:p>
          <a:p>
            <a:pPr marL="708025" lvl="1" indent="-342900" eaLnBrk="1" hangingPunct="1">
              <a:lnSpc>
                <a:spcPct val="110000"/>
              </a:lnSpc>
              <a:buFont typeface="Wingdings" charset="2"/>
              <a:buChar char="§"/>
            </a:pPr>
            <a:r>
              <a:rPr lang="fr-FR" altLang="ja-JP" dirty="0" smtClean="0">
                <a:ea typeface="MS PGothic" charset="0"/>
              </a:rPr>
              <a:t>permet </a:t>
            </a:r>
            <a:r>
              <a:rPr lang="fr-FR" altLang="ja-JP" dirty="0">
                <a:ea typeface="MS PGothic" charset="0"/>
              </a:rPr>
              <a:t>d</a:t>
            </a:r>
            <a:r>
              <a:rPr lang="ja-JP" altLang="fr-FR" dirty="0">
                <a:ea typeface="MS PGothic" charset="0"/>
              </a:rPr>
              <a:t>’</a:t>
            </a:r>
            <a:r>
              <a:rPr lang="fr-FR" altLang="ja-JP" dirty="0">
                <a:ea typeface="MS PGothic" charset="0"/>
              </a:rPr>
              <a:t>évaluer </a:t>
            </a:r>
            <a:r>
              <a:rPr lang="fr-FR" altLang="ja-JP" dirty="0" smtClean="0">
                <a:ea typeface="MS PGothic" charset="0"/>
              </a:rPr>
              <a:t>s’il </a:t>
            </a:r>
            <a:r>
              <a:rPr lang="fr-FR" altLang="ja-JP" dirty="0">
                <a:ea typeface="MS PGothic" charset="0"/>
              </a:rPr>
              <a:t>s’agit d</a:t>
            </a:r>
            <a:r>
              <a:rPr lang="ja-JP" altLang="fr-FR" dirty="0">
                <a:ea typeface="MS PGothic" charset="0"/>
              </a:rPr>
              <a:t>’</a:t>
            </a:r>
            <a:r>
              <a:rPr lang="fr-FR" altLang="ja-JP" dirty="0">
                <a:ea typeface="MS PGothic" charset="0"/>
              </a:rPr>
              <a:t>un PNT complet ou </a:t>
            </a:r>
            <a:r>
              <a:rPr lang="fr-FR" altLang="ja-JP" dirty="0" smtClean="0">
                <a:ea typeface="MS PGothic" charset="0"/>
              </a:rPr>
              <a:t>partiel</a:t>
            </a:r>
          </a:p>
          <a:p>
            <a:pPr marL="708025" lvl="1" indent="-342900" eaLnBrk="1" hangingPunct="1">
              <a:lnSpc>
                <a:spcPct val="110000"/>
              </a:lnSpc>
              <a:buFont typeface="Wingdings" charset="2"/>
              <a:buChar char="§"/>
            </a:pPr>
            <a:endParaRPr lang="fr-FR" altLang="ja-JP" dirty="0">
              <a:ea typeface="MS PGothic" charset="0"/>
            </a:endParaRPr>
          </a:p>
          <a:p>
            <a:pPr eaLnBrk="1" hangingPunct="1">
              <a:lnSpc>
                <a:spcPct val="110000"/>
              </a:lnSpc>
            </a:pPr>
            <a:endParaRPr lang="fr-FR" dirty="0">
              <a:latin typeface="+mj-lt"/>
              <a:ea typeface="MS PGothic" charset="0"/>
            </a:endParaRPr>
          </a:p>
        </p:txBody>
      </p:sp>
      <p:sp>
        <p:nvSpPr>
          <p:cNvPr id="55300" name="ZoneTexte 1"/>
          <p:cNvSpPr txBox="1">
            <a:spLocks noChangeArrowheads="1"/>
          </p:cNvSpPr>
          <p:nvPr/>
        </p:nvSpPr>
        <p:spPr bwMode="auto">
          <a:xfrm>
            <a:off x="5868144" y="5877272"/>
            <a:ext cx="34045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fr-FR" sz="1200" dirty="0" err="1">
                <a:latin typeface="Calibri" charset="0"/>
              </a:rPr>
              <a:t>Alrajhi</a:t>
            </a:r>
            <a:r>
              <a:rPr lang="fr-FR" sz="1200" dirty="0">
                <a:latin typeface="Calibri" charset="0"/>
              </a:rPr>
              <a:t> et al. </a:t>
            </a:r>
            <a:r>
              <a:rPr lang="fr-FR" sz="1200" dirty="0" err="1">
                <a:latin typeface="Calibri" charset="0"/>
              </a:rPr>
              <a:t>Chest</a:t>
            </a:r>
            <a:r>
              <a:rPr lang="fr-FR" sz="1200" dirty="0">
                <a:latin typeface="Calibri" charset="0"/>
              </a:rPr>
              <a:t> 2012;141:703-8</a:t>
            </a:r>
          </a:p>
          <a:p>
            <a:pPr eaLnBrk="1" hangingPunct="1"/>
            <a:r>
              <a:rPr lang="fr-FR" sz="1200" dirty="0" err="1">
                <a:latin typeface="Calibri" charset="0"/>
              </a:rPr>
              <a:t>Galbois</a:t>
            </a:r>
            <a:r>
              <a:rPr lang="fr-FR" sz="1200" dirty="0">
                <a:latin typeface="Calibri" charset="0"/>
              </a:rPr>
              <a:t> et al. </a:t>
            </a:r>
            <a:r>
              <a:rPr lang="fr-FR" sz="1200" dirty="0" err="1">
                <a:latin typeface="Calibri" charset="0"/>
              </a:rPr>
              <a:t>Chest</a:t>
            </a:r>
            <a:r>
              <a:rPr lang="fr-FR" sz="1200" dirty="0">
                <a:latin typeface="Calibri" charset="0"/>
              </a:rPr>
              <a:t> 2010;138:648-55</a:t>
            </a:r>
          </a:p>
          <a:p>
            <a:pPr eaLnBrk="1" hangingPunct="1"/>
            <a:r>
              <a:rPr lang="fr-FR" sz="1200" dirty="0">
                <a:latin typeface="Calibri" charset="0"/>
              </a:rPr>
              <a:t>Maury et al. Revue Maladie Respiratoire 2015</a:t>
            </a:r>
          </a:p>
          <a:p>
            <a:pPr eaLnBrk="1" hangingPunct="1"/>
            <a:r>
              <a:rPr lang="fr-FR" sz="1200" dirty="0">
                <a:latin typeface="Calibri" charset="0"/>
              </a:rPr>
              <a:t>Lichtenstein et al. </a:t>
            </a:r>
            <a:r>
              <a:rPr lang="fr-FR" sz="1200" dirty="0" err="1">
                <a:latin typeface="Calibri" charset="0"/>
              </a:rPr>
              <a:t>Chest</a:t>
            </a:r>
            <a:r>
              <a:rPr lang="fr-FR" sz="1200" dirty="0">
                <a:latin typeface="Calibri" charset="0"/>
              </a:rPr>
              <a:t> 2015;147(6):1659-70</a:t>
            </a:r>
            <a:endParaRPr lang="fr-FR" sz="12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412776"/>
            <a:ext cx="115252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971600" y="332657"/>
            <a:ext cx="7790660" cy="7920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000" dirty="0">
                <a:solidFill>
                  <a:srgbClr val="FFFF00"/>
                </a:solidFill>
              </a:rPr>
              <a:t>PNEUMOTHORAX</a:t>
            </a:r>
            <a:endParaRPr lang="fr-FR" sz="2000" b="1" cap="none" dirty="0">
              <a:solidFill>
                <a:srgbClr val="FFFF00"/>
              </a:solidFill>
              <a:latin typeface="+mn-lt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3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neumothorax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 b="9240"/>
          <a:stretch/>
        </p:blipFill>
        <p:spPr>
          <a:xfrm>
            <a:off x="467544" y="1700808"/>
            <a:ext cx="8407400" cy="470058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PNEUMOTHORAX, Radio ou ECHO</a:t>
            </a:r>
            <a:endParaRPr lang="fr-FR" sz="2000" dirty="0"/>
          </a:p>
        </p:txBody>
      </p:sp>
      <p:pic>
        <p:nvPicPr>
          <p:cNvPr id="6" name="Espace réservé du contenu 3" descr="thoracic ultrasound ERS book2018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>
          <a:xfrm>
            <a:off x="7092280" y="0"/>
            <a:ext cx="2051720" cy="12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PNEUMOTHORAX, oui ou non ?</a:t>
            </a:r>
            <a:endParaRPr lang="fr-FR" sz="2000" dirty="0"/>
          </a:p>
        </p:txBody>
      </p:sp>
      <p:pic>
        <p:nvPicPr>
          <p:cNvPr id="6" name="Espace réservé du contenu 5" descr="PNOX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1" r="-7611"/>
          <a:stretch>
            <a:fillRect/>
          </a:stretch>
        </p:blipFill>
        <p:spPr/>
      </p:pic>
      <p:pic>
        <p:nvPicPr>
          <p:cNvPr id="5" name="Espace réservé du contenu 3" descr="thoracic ultrasound ERS book201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>
          <a:xfrm>
            <a:off x="7092280" y="0"/>
            <a:ext cx="2051720" cy="12920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43808" y="4581128"/>
            <a:ext cx="4968552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4346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5536" y="1556792"/>
            <a:ext cx="6999314" cy="4701091"/>
          </a:xfrm>
        </p:spPr>
        <p:txBody>
          <a:bodyPr>
            <a:normAutofit/>
          </a:bodyPr>
          <a:lstStyle/>
          <a:p>
            <a:r>
              <a:rPr lang="fr-FR" b="0" dirty="0">
                <a:cs typeface="Comic Sans MS"/>
              </a:rPr>
              <a:t>Equipe de </a:t>
            </a:r>
            <a:r>
              <a:rPr lang="fr-FR" b="0" dirty="0" smtClean="0">
                <a:cs typeface="Comic Sans MS"/>
              </a:rPr>
              <a:t>VILLEFRANCHE/Saône </a:t>
            </a:r>
            <a:r>
              <a:rPr lang="fr-FR" b="0" dirty="0">
                <a:cs typeface="Comic Sans MS"/>
              </a:rPr>
              <a:t>pour le thème </a:t>
            </a:r>
            <a:r>
              <a:rPr lang="fr-FR" b="0" dirty="0" smtClean="0">
                <a:cs typeface="Comic Sans MS"/>
              </a:rPr>
              <a:t>proposé</a:t>
            </a:r>
          </a:p>
          <a:p>
            <a:pPr lvl="1"/>
            <a:r>
              <a:rPr lang="fr-FR" sz="1800" b="0" dirty="0" smtClean="0">
                <a:solidFill>
                  <a:srgbClr val="FFFF00"/>
                </a:solidFill>
                <a:cs typeface="Comic Sans MS"/>
              </a:rPr>
              <a:t>L’</a:t>
            </a:r>
            <a:r>
              <a:rPr lang="fr-FR" sz="1800" dirty="0">
                <a:solidFill>
                  <a:srgbClr val="FFFF00"/>
                </a:solidFill>
                <a:cs typeface="Comic Sans MS"/>
              </a:rPr>
              <a:t>é</a:t>
            </a:r>
            <a:r>
              <a:rPr lang="fr-FR" sz="1800" b="0" dirty="0" smtClean="0">
                <a:solidFill>
                  <a:srgbClr val="FFFF00"/>
                </a:solidFill>
                <a:cs typeface="Comic Sans MS"/>
              </a:rPr>
              <a:t>chographie </a:t>
            </a:r>
            <a:r>
              <a:rPr lang="fr-FR" sz="1800" b="0" dirty="0">
                <a:solidFill>
                  <a:srgbClr val="FFFF00"/>
                </a:solidFill>
                <a:cs typeface="Comic Sans MS"/>
              </a:rPr>
              <a:t>Thoracique plus que la </a:t>
            </a:r>
            <a:r>
              <a:rPr lang="fr-FR" sz="1800" b="0" dirty="0" smtClean="0">
                <a:solidFill>
                  <a:srgbClr val="FFFF00"/>
                </a:solidFill>
                <a:cs typeface="Comic Sans MS"/>
              </a:rPr>
              <a:t>Plèvre ?</a:t>
            </a:r>
            <a:endParaRPr lang="fr-FR" sz="1800" dirty="0" smtClean="0">
              <a:solidFill>
                <a:srgbClr val="FFFF00"/>
              </a:solidFill>
              <a:cs typeface="Comic Sans MS"/>
            </a:endParaRPr>
          </a:p>
          <a:p>
            <a:pPr lvl="1"/>
            <a:r>
              <a:rPr lang="fr-FR" sz="1800" b="0" dirty="0" smtClean="0">
                <a:ea typeface="MS PGothic" charset="0"/>
              </a:rPr>
              <a:t>N’est </a:t>
            </a:r>
            <a:r>
              <a:rPr lang="fr-FR" sz="1800" b="0" dirty="0" err="1">
                <a:ea typeface="MS PGothic" charset="0"/>
              </a:rPr>
              <a:t>échographiquement</a:t>
            </a:r>
            <a:r>
              <a:rPr lang="fr-FR" sz="1800" b="0" dirty="0">
                <a:ea typeface="MS PGothic" charset="0"/>
              </a:rPr>
              <a:t> visible que </a:t>
            </a:r>
            <a:r>
              <a:rPr lang="fr-FR" sz="1800" b="0" dirty="0" smtClean="0">
                <a:ea typeface="MS PGothic" charset="0"/>
              </a:rPr>
              <a:t>les </a:t>
            </a:r>
            <a:r>
              <a:rPr lang="fr-FR" sz="1800" b="0" dirty="0">
                <a:ea typeface="MS PGothic" charset="0"/>
              </a:rPr>
              <a:t>structures à contact </a:t>
            </a:r>
            <a:r>
              <a:rPr lang="fr-FR" sz="1800" b="0" dirty="0" smtClean="0">
                <a:ea typeface="MS PGothic" charset="0"/>
              </a:rPr>
              <a:t>pleural</a:t>
            </a:r>
            <a:endParaRPr lang="fr-FR" sz="1800" dirty="0" smtClean="0">
              <a:ea typeface="MS PGothic" charset="0"/>
            </a:endParaRPr>
          </a:p>
          <a:p>
            <a:pPr lvl="1"/>
            <a:r>
              <a:rPr lang="fr-FR" sz="1800" b="0" dirty="0" smtClean="0">
                <a:solidFill>
                  <a:srgbClr val="FFFF00"/>
                </a:solidFill>
                <a:cs typeface="Comic Sans MS"/>
              </a:rPr>
              <a:t>L’</a:t>
            </a:r>
            <a:r>
              <a:rPr lang="fr-FR" sz="1800" dirty="0">
                <a:solidFill>
                  <a:srgbClr val="FFFF00"/>
                </a:solidFill>
                <a:cs typeface="Comic Sans MS"/>
              </a:rPr>
              <a:t>é</a:t>
            </a:r>
            <a:r>
              <a:rPr lang="fr-FR" sz="1800" b="0" dirty="0" smtClean="0">
                <a:solidFill>
                  <a:srgbClr val="FFFF00"/>
                </a:solidFill>
                <a:cs typeface="Comic Sans MS"/>
              </a:rPr>
              <a:t>chographie </a:t>
            </a:r>
            <a:r>
              <a:rPr lang="fr-FR" sz="1800" b="0" dirty="0">
                <a:solidFill>
                  <a:srgbClr val="FFFF00"/>
                </a:solidFill>
                <a:cs typeface="Comic Sans MS"/>
              </a:rPr>
              <a:t>Thoracique plus que la </a:t>
            </a:r>
            <a:r>
              <a:rPr lang="fr-FR" sz="1800" b="0" dirty="0" smtClean="0">
                <a:solidFill>
                  <a:srgbClr val="FFFF00"/>
                </a:solidFill>
                <a:cs typeface="Comic Sans MS"/>
              </a:rPr>
              <a:t>PLEURESIE ?</a:t>
            </a:r>
          </a:p>
          <a:p>
            <a:pPr lvl="1"/>
            <a:endParaRPr lang="fr-FR" sz="1800" dirty="0" smtClean="0">
              <a:solidFill>
                <a:srgbClr val="FFFF00"/>
              </a:solidFill>
              <a:cs typeface="Comic Sans MS"/>
            </a:endParaRPr>
          </a:p>
          <a:p>
            <a:r>
              <a:rPr lang="fr-FR" b="0" dirty="0" smtClean="0">
                <a:cs typeface="Comic Sans MS"/>
              </a:rPr>
              <a:t>GECHO </a:t>
            </a:r>
          </a:p>
          <a:p>
            <a:pPr lvl="1"/>
            <a:r>
              <a:rPr lang="fr-FR" sz="1800" dirty="0" smtClean="0"/>
              <a:t>Groupe </a:t>
            </a:r>
            <a:r>
              <a:rPr lang="fr-FR" sz="1800" dirty="0" err="1"/>
              <a:t>ECHOgraphie</a:t>
            </a:r>
            <a:r>
              <a:rPr lang="fr-FR" sz="1800" dirty="0"/>
              <a:t> thoracique du pneumologue </a:t>
            </a:r>
            <a:endParaRPr lang="fr-FR" sz="1800" dirty="0" smtClean="0"/>
          </a:p>
          <a:p>
            <a:pPr lvl="1"/>
            <a:r>
              <a:rPr lang="fr-FR" sz="1800" dirty="0" smtClean="0"/>
              <a:t>Groupe </a:t>
            </a:r>
            <a:r>
              <a:rPr lang="fr-FR" sz="1800" dirty="0"/>
              <a:t>de travail de la </a:t>
            </a:r>
            <a:r>
              <a:rPr lang="fr-FR" sz="1800" dirty="0" smtClean="0"/>
              <a:t>SPLF</a:t>
            </a:r>
            <a:endParaRPr lang="fr-FR" sz="1800" dirty="0" smtClean="0">
              <a:cs typeface="Comic Sans MS"/>
            </a:endParaRPr>
          </a:p>
          <a:p>
            <a:pPr lvl="1"/>
            <a:r>
              <a:rPr lang="fr-FR" sz="1800" dirty="0" smtClean="0">
                <a:cs typeface="Comic Sans MS"/>
              </a:rPr>
              <a:t>Dr </a:t>
            </a:r>
            <a:r>
              <a:rPr lang="fr-FR" sz="1800" dirty="0" err="1" smtClean="0">
                <a:cs typeface="Comic Sans MS"/>
              </a:rPr>
              <a:t>G.Mangiapan</a:t>
            </a:r>
            <a:r>
              <a:rPr lang="fr-FR" sz="1800" dirty="0" smtClean="0">
                <a:cs typeface="Comic Sans MS"/>
              </a:rPr>
              <a:t>, P. Richard, H. Le </a:t>
            </a:r>
            <a:r>
              <a:rPr lang="fr-FR" sz="1800" dirty="0" err="1" smtClean="0">
                <a:cs typeface="Comic Sans MS"/>
              </a:rPr>
              <a:t>Floch</a:t>
            </a:r>
            <a:endParaRPr lang="fr-FR" sz="1800" dirty="0" smtClean="0">
              <a:cs typeface="Comic Sans MS"/>
            </a:endParaRPr>
          </a:p>
          <a:p>
            <a:pPr lvl="1"/>
            <a:r>
              <a:rPr lang="fr-FR" sz="1800" dirty="0" smtClean="0">
                <a:cs typeface="Comic Sans MS"/>
              </a:rPr>
              <a:t>Formation personnel puis institutionnelle</a:t>
            </a:r>
            <a:endParaRPr lang="fr-FR" sz="1800" b="0" dirty="0" smtClean="0">
              <a:cs typeface="Comic Sans MS"/>
            </a:endParaRPr>
          </a:p>
          <a:p>
            <a:pPr marL="365125" lvl="1" indent="0">
              <a:buNone/>
            </a:pPr>
            <a:endParaRPr lang="fr-FR" sz="1800" b="0" dirty="0" smtClean="0">
              <a:cs typeface="Comic Sans MS"/>
            </a:endParaRPr>
          </a:p>
          <a:p>
            <a:r>
              <a:rPr lang="fr-FR" b="0" dirty="0" smtClean="0">
                <a:cs typeface="Comic Sans MS"/>
              </a:rPr>
              <a:t>Pr </a:t>
            </a:r>
            <a:r>
              <a:rPr lang="fr-FR" b="0" dirty="0">
                <a:cs typeface="Comic Sans MS"/>
              </a:rPr>
              <a:t>Vincent </a:t>
            </a:r>
            <a:r>
              <a:rPr lang="fr-FR" b="0" dirty="0" smtClean="0">
                <a:cs typeface="Comic Sans MS"/>
              </a:rPr>
              <a:t>COTTIN</a:t>
            </a:r>
          </a:p>
          <a:p>
            <a:pPr lvl="1"/>
            <a:r>
              <a:rPr lang="fr-FR" sz="1800" b="0" dirty="0" smtClean="0">
                <a:cs typeface="Comic Sans MS"/>
              </a:rPr>
              <a:t>pour </a:t>
            </a:r>
            <a:r>
              <a:rPr lang="fr-FR" sz="1800" b="0" dirty="0">
                <a:cs typeface="Comic Sans MS"/>
              </a:rPr>
              <a:t>changement </a:t>
            </a:r>
            <a:r>
              <a:rPr lang="fr-FR" sz="1800" b="0" dirty="0" smtClean="0">
                <a:cs typeface="Comic Sans MS"/>
              </a:rPr>
              <a:t>d’horaire d’intervention</a:t>
            </a:r>
            <a:endParaRPr lang="fr-FR" sz="1800" b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r-FR" sz="2000" dirty="0" smtClean="0">
                <a:solidFill>
                  <a:srgbClr val="FFFF00"/>
                </a:solidFill>
              </a:rPr>
              <a:t>Remerciements</a:t>
            </a:r>
            <a:endParaRPr lang="fr-FR" sz="2000" dirty="0">
              <a:solidFill>
                <a:srgbClr val="FFFF00"/>
              </a:solidFill>
              <a:latin typeface="+mn-lt"/>
              <a:cs typeface="Comic Sans MS"/>
            </a:endParaRPr>
          </a:p>
        </p:txBody>
      </p:sp>
      <p:grpSp>
        <p:nvGrpSpPr>
          <p:cNvPr id="7" name="Grouper 6"/>
          <p:cNvGrpSpPr/>
          <p:nvPr/>
        </p:nvGrpSpPr>
        <p:grpSpPr>
          <a:xfrm>
            <a:off x="6876256" y="4365104"/>
            <a:ext cx="2123728" cy="2321263"/>
            <a:chOff x="6228184" y="4293096"/>
            <a:chExt cx="2123728" cy="2321263"/>
          </a:xfrm>
        </p:grpSpPr>
        <p:pic>
          <p:nvPicPr>
            <p:cNvPr id="8" name="Image 7" descr="2mois (5)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4293096"/>
              <a:ext cx="2123728" cy="232126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6300192" y="6093296"/>
              <a:ext cx="19588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rgbClr val="FF0000"/>
                  </a:solidFill>
                  <a:latin typeface="+mn-lt"/>
                </a:rPr>
                <a:t>«  </a:t>
              </a:r>
              <a:r>
                <a:rPr lang="fr-FR" sz="1200" dirty="0" err="1" smtClean="0">
                  <a:solidFill>
                    <a:srgbClr val="FF0000"/>
                  </a:solidFill>
                  <a:latin typeface="+mn-lt"/>
                </a:rPr>
                <a:t>Mamaaaaannnnn</a:t>
              </a:r>
              <a:r>
                <a:rPr lang="fr-FR" sz="1200" dirty="0" smtClean="0">
                  <a:solidFill>
                    <a:srgbClr val="FF0000"/>
                  </a:solidFill>
                  <a:latin typeface="+mn-lt"/>
                </a:rPr>
                <a:t>, </a:t>
              </a:r>
            </a:p>
            <a:p>
              <a:pPr algn="ctr"/>
              <a:r>
                <a:rPr lang="fr-FR" sz="1200" dirty="0" smtClean="0">
                  <a:solidFill>
                    <a:srgbClr val="FF0000"/>
                  </a:solidFill>
                  <a:latin typeface="+mn-lt"/>
                </a:rPr>
                <a:t>tu </a:t>
              </a:r>
              <a:r>
                <a:rPr lang="fr-FR" sz="1200" dirty="0">
                  <a:solidFill>
                    <a:srgbClr val="FF0000"/>
                  </a:solidFill>
                  <a:latin typeface="+mn-lt"/>
                </a:rPr>
                <a:t>rentres </a:t>
              </a:r>
              <a:r>
                <a:rPr lang="fr-FR" sz="1200" dirty="0" smtClean="0">
                  <a:solidFill>
                    <a:srgbClr val="FF0000"/>
                  </a:solidFill>
                  <a:latin typeface="+mn-lt"/>
                </a:rPr>
                <a:t>quand ??? »</a:t>
              </a: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6876256" y="3356992"/>
            <a:ext cx="1872208" cy="8640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7164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9781849840941.bod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0205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 descr="9781849840941.bod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63" y="11396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467544" y="4509120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27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altLang="fr-FR" sz="2000" dirty="0">
                <a:solidFill>
                  <a:srgbClr val="FFFF00"/>
                </a:solidFill>
              </a:rPr>
              <a:t>Syndrome </a:t>
            </a:r>
            <a:r>
              <a:rPr lang="fr-FR" altLang="fr-FR" sz="2000" dirty="0" smtClean="0">
                <a:solidFill>
                  <a:srgbClr val="FFFF00"/>
                </a:solidFill>
              </a:rPr>
              <a:t>interstitiel, </a:t>
            </a:r>
            <a:r>
              <a:rPr lang="fr-FR" altLang="fr-FR" sz="2000" dirty="0" err="1" smtClean="0">
                <a:solidFill>
                  <a:srgbClr val="FFFF00"/>
                </a:solidFill>
              </a:rPr>
              <a:t>definition</a:t>
            </a:r>
            <a:endParaRPr lang="fr-FR" altLang="fr-FR" sz="2000" dirty="0">
              <a:solidFill>
                <a:srgbClr val="FFFF00"/>
              </a:solidFill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36600" y="1425575"/>
            <a:ext cx="8407400" cy="47005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2000"/>
              </a:lnSpc>
              <a:buFont typeface="Wingdings" charset="0"/>
              <a:buChar char="§"/>
            </a:pPr>
            <a:r>
              <a:rPr lang="fr-FR" dirty="0">
                <a:latin typeface="Calibri" charset="0"/>
                <a:ea typeface="MS PGothic" charset="0"/>
              </a:rPr>
              <a:t>Augmentation du nombre de ligne B </a:t>
            </a:r>
          </a:p>
          <a:p>
            <a:pPr lvl="1" indent="0" eaLnBrk="1" hangingPunct="1">
              <a:lnSpc>
                <a:spcPct val="92000"/>
              </a:lnSpc>
            </a:pPr>
            <a:r>
              <a:rPr sz="2200" dirty="0">
                <a:latin typeface="Calibri" charset="0"/>
                <a:ea typeface="MS PGothic" charset="0"/>
              </a:rPr>
              <a:t> &gt; 3 par champs (mode B)</a:t>
            </a:r>
          </a:p>
          <a:p>
            <a:pPr eaLnBrk="1" hangingPunct="1">
              <a:lnSpc>
                <a:spcPct val="92000"/>
              </a:lnSpc>
              <a:buFont typeface="Wingdings" charset="0"/>
              <a:buChar char="§"/>
            </a:pPr>
            <a:r>
              <a:rPr lang="fr-FR" dirty="0">
                <a:latin typeface="Calibri" charset="0"/>
                <a:ea typeface="MS PGothic" charset="0"/>
              </a:rPr>
              <a:t>Irrégularité de la ligne pleuro-pulmonaire  </a:t>
            </a:r>
          </a:p>
          <a:p>
            <a:pPr lvl="1" indent="0" eaLnBrk="1" hangingPunct="1">
              <a:lnSpc>
                <a:spcPct val="92000"/>
              </a:lnSpc>
            </a:pPr>
            <a:r>
              <a:rPr sz="2200" dirty="0">
                <a:latin typeface="Calibri" charset="0"/>
                <a:ea typeface="MS PGothic" charset="0"/>
              </a:rPr>
              <a:t>interruption &gt;3 et/ou &gt;1 mm</a:t>
            </a:r>
          </a:p>
        </p:txBody>
      </p:sp>
      <p:grpSp>
        <p:nvGrpSpPr>
          <p:cNvPr id="69636" name="Group 6"/>
          <p:cNvGrpSpPr>
            <a:grpSpLocks/>
          </p:cNvGrpSpPr>
          <p:nvPr/>
        </p:nvGrpSpPr>
        <p:grpSpPr bwMode="auto">
          <a:xfrm>
            <a:off x="323850" y="3291334"/>
            <a:ext cx="4057650" cy="3179762"/>
            <a:chOff x="0" y="845"/>
            <a:chExt cx="3192" cy="2604"/>
          </a:xfrm>
        </p:grpSpPr>
        <p:pic>
          <p:nvPicPr>
            <p:cNvPr id="69638" name="Picture 4" descr="sd interst BBS B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5"/>
              <a:ext cx="3192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39" name="AutoShape 5"/>
            <p:cNvSpPr>
              <a:spLocks noChangeArrowheads="1"/>
            </p:cNvSpPr>
            <p:nvPr/>
          </p:nvSpPr>
          <p:spPr bwMode="auto">
            <a:xfrm>
              <a:off x="703" y="845"/>
              <a:ext cx="227" cy="136"/>
            </a:xfrm>
            <a:prstGeom prst="parallelogram">
              <a:avLst>
                <a:gd name="adj" fmla="val 4172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fr-FR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5940152" y="2852936"/>
            <a:ext cx="2977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+mn-lt"/>
              </a:rPr>
              <a:t>Reissig</a:t>
            </a:r>
            <a:r>
              <a:rPr lang="fr-FR" sz="1200" dirty="0">
                <a:latin typeface="+mn-lt"/>
              </a:rPr>
              <a:t> A. et al. Respiration 2014;87:179-89</a:t>
            </a:r>
          </a:p>
        </p:txBody>
      </p:sp>
      <p:pic>
        <p:nvPicPr>
          <p:cNvPr id="4" name="Image 3" descr="S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4984"/>
            <a:ext cx="4136008" cy="31020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6763551" y="116632"/>
            <a:ext cx="2363903" cy="1152127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Lignes B</a:t>
            </a:r>
          </a:p>
          <a:p>
            <a:pPr lvl="1"/>
            <a:r>
              <a:rPr lang="fr-FR" dirty="0" smtClean="0"/>
              <a:t>Artefacts </a:t>
            </a:r>
            <a:r>
              <a:rPr lang="fr-FR" dirty="0"/>
              <a:t>é</a:t>
            </a:r>
            <a:r>
              <a:rPr lang="fr-FR" dirty="0" smtClean="0"/>
              <a:t>chographiques, ne décrit pas une structure anatomique</a:t>
            </a:r>
            <a:r>
              <a:rPr lang="fr-FR" dirty="0"/>
              <a:t> </a:t>
            </a:r>
            <a:r>
              <a:rPr lang="fr-FR" dirty="0" smtClean="0"/>
              <a:t>du parenchyme pulmonaire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Thématiques explorées par l’EPP</a:t>
            </a:r>
          </a:p>
          <a:p>
            <a:pPr lvl="1"/>
            <a:r>
              <a:rPr lang="fr-FR" dirty="0" smtClean="0"/>
              <a:t>Dyspnée aigue, OAP, PID</a:t>
            </a:r>
          </a:p>
          <a:p>
            <a:pPr lvl="1"/>
            <a:endParaRPr lang="fr-FR" dirty="0"/>
          </a:p>
          <a:p>
            <a:r>
              <a:rPr lang="fr-FR" dirty="0" smtClean="0"/>
              <a:t>L’échographie s’intègre dans une histoire clinique</a:t>
            </a:r>
          </a:p>
          <a:p>
            <a:endParaRPr lang="fr-FR" dirty="0" smtClean="0"/>
          </a:p>
          <a:p>
            <a:r>
              <a:rPr lang="fr-FR" dirty="0" smtClean="0"/>
              <a:t>Evaluer la réponse à un traitement</a:t>
            </a:r>
          </a:p>
          <a:p>
            <a:endParaRPr lang="fr-FR" dirty="0" smtClean="0"/>
          </a:p>
          <a:p>
            <a:r>
              <a:rPr lang="fr-FR" dirty="0"/>
              <a:t>D</a:t>
            </a:r>
            <a:r>
              <a:rPr lang="fr-FR" dirty="0" smtClean="0"/>
              <a:t>iagnostic de pleurésie/consolidation associée</a:t>
            </a:r>
          </a:p>
          <a:p>
            <a:pPr lvl="1"/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4000" dirty="0" smtClean="0">
                <a:solidFill>
                  <a:srgbClr val="FFFF00"/>
                </a:solidFill>
              </a:rPr>
              <a:t/>
            </a:r>
            <a:br>
              <a:rPr lang="fr-FR" altLang="fr-FR" sz="4000" dirty="0" smtClean="0">
                <a:solidFill>
                  <a:srgbClr val="FFFF00"/>
                </a:solidFill>
              </a:rPr>
            </a:br>
            <a:r>
              <a:rPr lang="fr-FR" altLang="fr-FR" sz="2000" dirty="0" smtClean="0">
                <a:solidFill>
                  <a:srgbClr val="FFFF00"/>
                </a:solidFill>
              </a:rPr>
              <a:t>Syndrome </a:t>
            </a:r>
            <a:r>
              <a:rPr lang="fr-FR" altLang="fr-FR" sz="2000" dirty="0">
                <a:solidFill>
                  <a:srgbClr val="FFFF00"/>
                </a:solidFill>
              </a:rPr>
              <a:t>interstitiel</a:t>
            </a:r>
            <a:br>
              <a:rPr lang="fr-FR" altLang="fr-FR" sz="2000" dirty="0">
                <a:solidFill>
                  <a:srgbClr val="FFFF00"/>
                </a:solidFill>
              </a:rPr>
            </a:br>
            <a:endParaRPr lang="fr-FR" sz="2000" dirty="0"/>
          </a:p>
        </p:txBody>
      </p:sp>
      <p:pic>
        <p:nvPicPr>
          <p:cNvPr id="8" name="Image 7" descr="ligne 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09" y="4725144"/>
            <a:ext cx="2164452" cy="2014363"/>
          </a:xfrm>
          <a:prstGeom prst="rect">
            <a:avLst/>
          </a:prstGeom>
        </p:spPr>
      </p:pic>
      <p:pic>
        <p:nvPicPr>
          <p:cNvPr id="5" name="Espace réservé du contenu 3" descr="thoracic ultrasound ERS book201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>
          <a:xfrm>
            <a:off x="7092280" y="0"/>
            <a:ext cx="2051720" cy="12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8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half" idx="1"/>
          </p:nvPr>
        </p:nvSpPr>
        <p:spPr>
          <a:xfrm>
            <a:off x="323529" y="1600200"/>
            <a:ext cx="3888432" cy="5069160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Echographie PP dans les 48h admission aux urgences pour dyspnée aigue. 300 patients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sz="1300" dirty="0" err="1" smtClean="0"/>
              <a:t>Volpicelli</a:t>
            </a:r>
            <a:r>
              <a:rPr lang="fr-FR" sz="1300" dirty="0" smtClean="0"/>
              <a:t> </a:t>
            </a:r>
            <a:r>
              <a:rPr lang="fr-FR" sz="1300" dirty="0"/>
              <a:t>G. 2006 Am J Emergency </a:t>
            </a:r>
            <a:r>
              <a:rPr lang="fr-FR" sz="1300" dirty="0" err="1"/>
              <a:t>Medecine</a:t>
            </a:r>
            <a:endParaRPr lang="fr-FR" sz="1300" dirty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9" name="Espace réservé du contenu 3" descr="are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49" r="-38849"/>
          <a:stretch>
            <a:fillRect/>
          </a:stretch>
        </p:blipFill>
        <p:spPr>
          <a:xfrm>
            <a:off x="-612576" y="2852936"/>
            <a:ext cx="5472608" cy="308354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15616" y="16034"/>
            <a:ext cx="8228013" cy="143351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000" dirty="0">
                <a:solidFill>
                  <a:srgbClr val="FFFF00"/>
                </a:solidFill>
              </a:rPr>
              <a:t>Syndrome interstitiel</a:t>
            </a:r>
            <a:endParaRPr lang="fr-FR" sz="2000" b="1" cap="none" dirty="0">
              <a:solidFill>
                <a:srgbClr val="FFFF00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0" name="Image 9" descr="OAP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60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1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OAP2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539" b="-42539"/>
          <a:stretch>
            <a:fillRect/>
          </a:stretch>
        </p:blipFill>
        <p:spPr>
          <a:xfrm>
            <a:off x="4860032" y="476672"/>
            <a:ext cx="4104000" cy="4701091"/>
          </a:xfrm>
        </p:spPr>
      </p:pic>
      <p:pic>
        <p:nvPicPr>
          <p:cNvPr id="8" name="Espace réservé du contenu 7" descr="OAP3.png"/>
          <p:cNvPicPr>
            <a:picLocks noGrp="1" noChangeAspect="1"/>
          </p:cNvPicPr>
          <p:nvPr>
            <p:ph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345" b="-40345"/>
          <a:stretch>
            <a:fillRect/>
          </a:stretch>
        </p:blipFill>
        <p:spPr>
          <a:xfrm>
            <a:off x="539552" y="476672"/>
            <a:ext cx="4104000" cy="4701091"/>
          </a:xfrm>
        </p:spPr>
      </p:pic>
      <p:sp>
        <p:nvSpPr>
          <p:cNvPr id="9" name="ZoneTexte 8"/>
          <p:cNvSpPr txBox="1"/>
          <p:nvPr/>
        </p:nvSpPr>
        <p:spPr>
          <a:xfrm>
            <a:off x="395536" y="4221088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n-lt"/>
              </a:rPr>
              <a:t>D</a:t>
            </a:r>
            <a:r>
              <a:rPr lang="fr-FR" sz="2000" dirty="0" smtClean="0">
                <a:latin typeface="+mn-lt"/>
              </a:rPr>
              <a:t>iagnostic </a:t>
            </a:r>
            <a:r>
              <a:rPr lang="fr-FR" sz="2000" b="1" dirty="0" smtClean="0">
                <a:latin typeface="+mn-lt"/>
              </a:rPr>
              <a:t>radiologique</a:t>
            </a:r>
            <a:r>
              <a:rPr lang="fr-FR" sz="2000" dirty="0" smtClean="0">
                <a:latin typeface="+mn-lt"/>
              </a:rPr>
              <a:t> </a:t>
            </a:r>
          </a:p>
          <a:p>
            <a:pPr marL="457200" indent="-457200">
              <a:buFont typeface="Wingdings" charset="2"/>
              <a:buChar char="§"/>
            </a:pPr>
            <a:r>
              <a:rPr lang="fr-FR" sz="2000" dirty="0" smtClean="0">
                <a:latin typeface="+mn-lt"/>
              </a:rPr>
              <a:t>Se 85,7%</a:t>
            </a:r>
          </a:p>
          <a:p>
            <a:pPr marL="457200" indent="-457200">
              <a:buFont typeface="Wingdings" charset="2"/>
              <a:buChar char="§"/>
            </a:pPr>
            <a:r>
              <a:rPr lang="fr-FR" sz="2000" dirty="0" err="1" smtClean="0">
                <a:latin typeface="+mn-lt"/>
              </a:rPr>
              <a:t>Spe</a:t>
            </a:r>
            <a:r>
              <a:rPr lang="fr-FR" sz="2000" dirty="0" smtClean="0">
                <a:latin typeface="+mn-lt"/>
              </a:rPr>
              <a:t> 97,7% </a:t>
            </a:r>
          </a:p>
          <a:p>
            <a:pPr marL="457200" indent="-457200">
              <a:buFont typeface="Wingdings" charset="2"/>
              <a:buChar char="§"/>
            </a:pPr>
            <a:r>
              <a:rPr lang="fr-FR" sz="2000" dirty="0" smtClean="0">
                <a:latin typeface="+mn-lt"/>
              </a:rPr>
              <a:t>VVP 93% </a:t>
            </a:r>
          </a:p>
          <a:p>
            <a:pPr marL="457200" indent="-457200">
              <a:buFont typeface="Wingdings" charset="2"/>
              <a:buChar char="§"/>
            </a:pPr>
            <a:r>
              <a:rPr lang="fr-FR" sz="2000" dirty="0" smtClean="0">
                <a:latin typeface="+mn-lt"/>
              </a:rPr>
              <a:t>VPN 95%</a:t>
            </a:r>
            <a:endParaRPr lang="fr-FR" sz="20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35696" y="2636912"/>
            <a:ext cx="504056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940152" y="2492896"/>
            <a:ext cx="504056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788024" y="4180344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+mn-lt"/>
              </a:rPr>
              <a:t>Diagnostic </a:t>
            </a:r>
            <a:r>
              <a:rPr lang="fr-FR" sz="2000" b="1" dirty="0" smtClean="0">
                <a:latin typeface="+mn-lt"/>
              </a:rPr>
              <a:t>clinique</a:t>
            </a:r>
            <a:r>
              <a:rPr lang="fr-FR" sz="2000" dirty="0" smtClean="0">
                <a:latin typeface="+mn-lt"/>
              </a:rPr>
              <a:t> 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+mn-lt"/>
              </a:rPr>
              <a:t>Se 85,3% 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000" dirty="0" err="1" smtClean="0">
                <a:latin typeface="+mn-lt"/>
              </a:rPr>
              <a:t>Spe</a:t>
            </a:r>
            <a:r>
              <a:rPr lang="fr-FR" sz="2000" dirty="0" smtClean="0">
                <a:latin typeface="+mn-lt"/>
              </a:rPr>
              <a:t> 96,8% 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+mn-lt"/>
              </a:rPr>
              <a:t>VVP 90% 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+mn-lt"/>
              </a:rPr>
              <a:t>VPN 95%</a:t>
            </a:r>
            <a:endParaRPr lang="fr-FR" sz="2000" dirty="0">
              <a:latin typeface="+mn-lt"/>
            </a:endParaRPr>
          </a:p>
        </p:txBody>
      </p:sp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1039813" y="355600"/>
            <a:ext cx="7924675" cy="625475"/>
          </a:xfrm>
        </p:spPr>
        <p:txBody>
          <a:bodyPr/>
          <a:lstStyle/>
          <a:p>
            <a:r>
              <a:rPr lang="fr-FR" altLang="fr-FR" sz="2000" dirty="0">
                <a:solidFill>
                  <a:srgbClr val="FFFF00"/>
                </a:solidFill>
              </a:rPr>
              <a:t>Syndrome </a:t>
            </a:r>
            <a:r>
              <a:rPr lang="fr-FR" altLang="fr-FR" sz="2000" dirty="0" smtClean="0">
                <a:solidFill>
                  <a:srgbClr val="FFFF00"/>
                </a:solidFill>
              </a:rPr>
              <a:t>interstitiel, radio ou Echo ?</a:t>
            </a:r>
            <a:endParaRPr lang="fr-FR" sz="2000" dirty="0"/>
          </a:p>
        </p:txBody>
      </p:sp>
      <p:sp>
        <p:nvSpPr>
          <p:cNvPr id="16" name="Rectangle 15"/>
          <p:cNvSpPr/>
          <p:nvPr/>
        </p:nvSpPr>
        <p:spPr>
          <a:xfrm>
            <a:off x="3923928" y="2636912"/>
            <a:ext cx="504056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3923928" y="3356992"/>
            <a:ext cx="504056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059832" y="3356992"/>
            <a:ext cx="504056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244408" y="2492896"/>
            <a:ext cx="504056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8244408" y="2996952"/>
            <a:ext cx="504056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7092280" y="2996952"/>
            <a:ext cx="504056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102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9512" y="1313384"/>
            <a:ext cx="6048672" cy="5544616"/>
          </a:xfrm>
        </p:spPr>
        <p:txBody>
          <a:bodyPr>
            <a:noAutofit/>
          </a:bodyPr>
          <a:lstStyle/>
          <a:p>
            <a:r>
              <a:rPr lang="fr-FR" sz="1400" dirty="0"/>
              <a:t>Dyspnée aigue </a:t>
            </a:r>
            <a:r>
              <a:rPr lang="fr-FR" sz="1400" dirty="0" smtClean="0"/>
              <a:t>et OAP</a:t>
            </a:r>
          </a:p>
          <a:p>
            <a:pPr lvl="1"/>
            <a:r>
              <a:rPr lang="fr-FR" sz="1400" dirty="0" smtClean="0"/>
              <a:t>Intérêt de l’EPP dans le diagnostic, monitoring et pronostic </a:t>
            </a:r>
          </a:p>
          <a:p>
            <a:pPr lvl="1"/>
            <a:r>
              <a:rPr lang="fr-FR" sz="1400" dirty="0" smtClean="0"/>
              <a:t>L’absence de lignes B exclue le diagnostic d’OAP chez un patient dyspnéique    </a:t>
            </a:r>
            <a:r>
              <a:rPr lang="fr-FR" sz="1400" i="1" dirty="0" smtClean="0"/>
              <a:t>Lichtenstein </a:t>
            </a:r>
            <a:r>
              <a:rPr lang="fr-FR" sz="1400" i="1" dirty="0"/>
              <a:t>DA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Chest</a:t>
            </a:r>
            <a:r>
              <a:rPr lang="fr-FR" sz="1400" i="1" dirty="0" smtClean="0"/>
              <a:t> 2008</a:t>
            </a:r>
            <a:endParaRPr lang="fr-FR" sz="1400" i="1" dirty="0"/>
          </a:p>
          <a:p>
            <a:pPr lvl="2"/>
            <a:endParaRPr lang="fr-FR" sz="800" dirty="0" smtClean="0"/>
          </a:p>
          <a:p>
            <a:pPr lvl="1"/>
            <a:r>
              <a:rPr lang="fr-FR" sz="1400" dirty="0" smtClean="0"/>
              <a:t>Aide à la différenciation entre OAP et exacerbation BPCO  </a:t>
            </a:r>
            <a:r>
              <a:rPr lang="fr-FR" sz="1400" i="1" dirty="0" smtClean="0"/>
              <a:t>Lichtenstein </a:t>
            </a:r>
            <a:r>
              <a:rPr lang="fr-FR" sz="1400" i="1" dirty="0"/>
              <a:t>D, Intensive Care Med </a:t>
            </a:r>
            <a:r>
              <a:rPr lang="fr-FR" sz="1400" i="1" dirty="0" smtClean="0"/>
              <a:t>1998</a:t>
            </a:r>
          </a:p>
          <a:p>
            <a:pPr lvl="2"/>
            <a:r>
              <a:rPr lang="fr-FR" sz="1400" dirty="0" smtClean="0"/>
              <a:t>66 patients dyspnéiques, 40 OAP, 26 BPCO</a:t>
            </a:r>
          </a:p>
          <a:p>
            <a:pPr lvl="2"/>
            <a:r>
              <a:rPr lang="fr-FR" sz="1400" dirty="0" smtClean="0"/>
              <a:t>Lignes B multiples, bilatérales, en antérolatéral dans 100 % des OAP, et absentes dans 92% des BPCO. </a:t>
            </a:r>
          </a:p>
          <a:p>
            <a:pPr lvl="2"/>
            <a:r>
              <a:rPr lang="fr-FR" sz="1400" dirty="0" smtClean="0"/>
              <a:t>Se de 100% et </a:t>
            </a:r>
            <a:r>
              <a:rPr lang="fr-FR" sz="1400" dirty="0" err="1" smtClean="0"/>
              <a:t>Spe</a:t>
            </a:r>
            <a:r>
              <a:rPr lang="fr-FR" sz="1400" dirty="0" smtClean="0"/>
              <a:t> de 92% dans le diagnostic d’OAP/BPCO</a:t>
            </a:r>
          </a:p>
          <a:p>
            <a:pPr marL="639763" lvl="2" indent="0">
              <a:buNone/>
            </a:pPr>
            <a:endParaRPr lang="fr-FR" sz="800" dirty="0" smtClean="0"/>
          </a:p>
          <a:p>
            <a:pPr lvl="1"/>
            <a:r>
              <a:rPr lang="fr-FR" sz="1400" dirty="0" smtClean="0"/>
              <a:t>Aide au diagnostic d’OAP    </a:t>
            </a:r>
            <a:r>
              <a:rPr lang="fr-FR" sz="1400" i="1" dirty="0" err="1" smtClean="0"/>
              <a:t>Liteplo</a:t>
            </a:r>
            <a:r>
              <a:rPr lang="fr-FR" sz="1400" i="1" dirty="0" smtClean="0"/>
              <a:t> </a:t>
            </a:r>
            <a:r>
              <a:rPr lang="fr-FR" sz="1400" i="1" dirty="0"/>
              <a:t>AS, </a:t>
            </a:r>
            <a:r>
              <a:rPr lang="fr-FR" sz="1400" i="1" dirty="0" err="1" smtClean="0"/>
              <a:t>Acad</a:t>
            </a:r>
            <a:r>
              <a:rPr lang="fr-FR" sz="1400" i="1" dirty="0" smtClean="0"/>
              <a:t> </a:t>
            </a:r>
            <a:r>
              <a:rPr lang="fr-FR" sz="1400" i="1" dirty="0" err="1"/>
              <a:t>Emerg</a:t>
            </a:r>
            <a:r>
              <a:rPr lang="fr-FR" sz="1400" i="1" dirty="0"/>
              <a:t> Med </a:t>
            </a:r>
            <a:r>
              <a:rPr lang="fr-FR" sz="1400" i="1" dirty="0" smtClean="0"/>
              <a:t>2009</a:t>
            </a:r>
          </a:p>
          <a:p>
            <a:pPr lvl="2"/>
            <a:r>
              <a:rPr lang="fr-FR" sz="1400" dirty="0"/>
              <a:t>100 patients admis pour dyspnée aigue aux urgences</a:t>
            </a:r>
          </a:p>
          <a:p>
            <a:pPr lvl="2"/>
            <a:r>
              <a:rPr lang="fr-FR" sz="1400" dirty="0" smtClean="0"/>
              <a:t>Intérêt si totalement positif 8 zones avec SI ou négatif </a:t>
            </a:r>
          </a:p>
          <a:p>
            <a:pPr lvl="2"/>
            <a:r>
              <a:rPr lang="fr-FR" sz="1400" dirty="0" smtClean="0"/>
              <a:t>2 zones explorées (zones 4 et 8) = 8 zones explorées</a:t>
            </a:r>
          </a:p>
          <a:p>
            <a:pPr lvl="2"/>
            <a:endParaRPr lang="fr-FR" sz="800" dirty="0" smtClean="0"/>
          </a:p>
          <a:p>
            <a:pPr lvl="1"/>
            <a:r>
              <a:rPr lang="fr-FR" sz="1400" dirty="0" smtClean="0"/>
              <a:t>ESC guidelines </a:t>
            </a:r>
            <a:r>
              <a:rPr lang="fr-FR" sz="1400" dirty="0"/>
              <a:t>2016: lignes B et pleurésie peuvent être utiles au diagnostic d’OAP  (et aux pneumologues !)</a:t>
            </a:r>
          </a:p>
          <a:p>
            <a:pPr lvl="1"/>
            <a:endParaRPr lang="fr-FR" sz="1400" dirty="0" smtClean="0"/>
          </a:p>
          <a:p>
            <a:pPr lvl="1"/>
            <a:endParaRPr lang="fr-FR" sz="1000" dirty="0" smtClean="0"/>
          </a:p>
          <a:p>
            <a:pPr marL="0" indent="0">
              <a:buNone/>
            </a:pPr>
            <a:endParaRPr lang="fr-FR" sz="1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000" dirty="0" smtClean="0">
                <a:solidFill>
                  <a:srgbClr val="FFFF00"/>
                </a:solidFill>
              </a:rPr>
              <a:t>Syndrome interstitiel</a:t>
            </a:r>
            <a:r>
              <a:rPr lang="fr-FR" altLang="fr-FR" sz="2000" dirty="0">
                <a:solidFill>
                  <a:srgbClr val="FFFF00"/>
                </a:solidFill>
              </a:rPr>
              <a:t> </a:t>
            </a:r>
            <a:r>
              <a:rPr lang="fr-FR" altLang="fr-FR" sz="2000" dirty="0" smtClean="0">
                <a:solidFill>
                  <a:srgbClr val="FFFF00"/>
                </a:solidFill>
              </a:rPr>
              <a:t>aux urgences</a:t>
            </a:r>
            <a:endParaRPr lang="fr-FR" sz="2000" dirty="0"/>
          </a:p>
        </p:txBody>
      </p:sp>
      <p:pic>
        <p:nvPicPr>
          <p:cNvPr id="5" name="Image 4" descr="acem_347_f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5157192"/>
            <a:ext cx="2304256" cy="1512168"/>
          </a:xfrm>
          <a:prstGeom prst="rect">
            <a:avLst/>
          </a:prstGeom>
        </p:spPr>
      </p:pic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6516216" y="1484784"/>
            <a:ext cx="2304256" cy="1728192"/>
            <a:chOff x="340" y="1706"/>
            <a:chExt cx="3192" cy="2614"/>
          </a:xfrm>
        </p:grpSpPr>
        <p:pic>
          <p:nvPicPr>
            <p:cNvPr id="7" name="Picture 4" descr="BD 1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1716"/>
              <a:ext cx="3192" cy="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AutoShape 9"/>
            <p:cNvSpPr>
              <a:spLocks noChangeArrowheads="1"/>
            </p:cNvSpPr>
            <p:nvPr/>
          </p:nvSpPr>
          <p:spPr bwMode="auto">
            <a:xfrm>
              <a:off x="930" y="1706"/>
              <a:ext cx="226" cy="182"/>
            </a:xfrm>
            <a:prstGeom prst="parallelogram">
              <a:avLst>
                <a:gd name="adj" fmla="val 31044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fr-FR" sz="1400"/>
            </a:p>
          </p:txBody>
        </p:sp>
      </p:grpSp>
      <p:pic>
        <p:nvPicPr>
          <p:cNvPr id="9" name="Image 8" descr="OAP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t="26623" b="25069"/>
          <a:stretch/>
        </p:blipFill>
        <p:spPr>
          <a:xfrm>
            <a:off x="6516216" y="3284984"/>
            <a:ext cx="2336622" cy="183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7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1425574"/>
            <a:ext cx="8407400" cy="5243785"/>
          </a:xfrm>
        </p:spPr>
        <p:txBody>
          <a:bodyPr>
            <a:noAutofit/>
          </a:bodyPr>
          <a:lstStyle/>
          <a:p>
            <a:r>
              <a:rPr lang="fr-FR" sz="1400" dirty="0" smtClean="0"/>
              <a:t>Dyspnée aigue </a:t>
            </a:r>
            <a:r>
              <a:rPr lang="fr-FR" sz="1400" i="1" dirty="0" err="1" smtClean="0"/>
              <a:t>Pivetta</a:t>
            </a:r>
            <a:r>
              <a:rPr lang="fr-FR" sz="1400" i="1" dirty="0" smtClean="0"/>
              <a:t> </a:t>
            </a:r>
            <a:r>
              <a:rPr lang="fr-FR" sz="1400" i="1" dirty="0"/>
              <a:t>E, </a:t>
            </a:r>
            <a:r>
              <a:rPr lang="fr-FR" sz="1400" i="1" dirty="0" err="1" smtClean="0"/>
              <a:t>Chest</a:t>
            </a:r>
            <a:r>
              <a:rPr lang="fr-FR" sz="1400" i="1" dirty="0" smtClean="0"/>
              <a:t> 2015</a:t>
            </a:r>
            <a:endParaRPr lang="fr-FR" sz="1400" dirty="0"/>
          </a:p>
          <a:p>
            <a:pPr lvl="1"/>
            <a:r>
              <a:rPr lang="fr-FR" sz="1400" dirty="0"/>
              <a:t>10005 </a:t>
            </a:r>
            <a:r>
              <a:rPr lang="fr-FR" sz="1400" dirty="0" smtClean="0"/>
              <a:t>patients</a:t>
            </a:r>
          </a:p>
          <a:p>
            <a:pPr lvl="1"/>
            <a:r>
              <a:rPr lang="fr-FR" sz="1400" dirty="0" smtClean="0"/>
              <a:t>OAP </a:t>
            </a:r>
            <a:r>
              <a:rPr lang="fr-FR" sz="1400" dirty="0"/>
              <a:t>ou dyspnée non </a:t>
            </a:r>
            <a:r>
              <a:rPr lang="fr-FR" sz="1400" dirty="0" smtClean="0"/>
              <a:t>cardiologique à l’issue d’un examen clinque et d’une  échographie</a:t>
            </a:r>
            <a:endParaRPr lang="fr-FR" sz="1400" dirty="0"/>
          </a:p>
          <a:p>
            <a:pPr lvl="1"/>
            <a:r>
              <a:rPr lang="fr-FR" sz="1400" dirty="0"/>
              <a:t>L’</a:t>
            </a:r>
            <a:r>
              <a:rPr lang="fr-FR" sz="1400" dirty="0" err="1"/>
              <a:t>echo</a:t>
            </a:r>
            <a:r>
              <a:rPr lang="fr-FR" sz="1400" dirty="0"/>
              <a:t> </a:t>
            </a:r>
            <a:r>
              <a:rPr lang="fr-FR" sz="1400" dirty="0" smtClean="0"/>
              <a:t>participe </a:t>
            </a:r>
            <a:r>
              <a:rPr lang="fr-FR" sz="1400" dirty="0"/>
              <a:t>a </a:t>
            </a:r>
            <a:r>
              <a:rPr lang="fr-FR" sz="1400" dirty="0" smtClean="0"/>
              <a:t>augmenter  </a:t>
            </a:r>
            <a:r>
              <a:rPr lang="fr-FR" sz="1400" dirty="0"/>
              <a:t>la </a:t>
            </a:r>
            <a:r>
              <a:rPr lang="fr-FR" sz="1400" dirty="0" smtClean="0"/>
              <a:t>précision </a:t>
            </a:r>
            <a:r>
              <a:rPr lang="fr-FR" sz="1400" dirty="0"/>
              <a:t>diagnostique </a:t>
            </a:r>
            <a:r>
              <a:rPr lang="fr-FR" sz="1400" dirty="0" smtClean="0"/>
              <a:t>OAP/ </a:t>
            </a:r>
            <a:r>
              <a:rPr lang="fr-FR" sz="1400" dirty="0"/>
              <a:t>dyspnée aigue non cardio  </a:t>
            </a:r>
            <a:endParaRPr lang="fr-FR" sz="1400" dirty="0" smtClean="0"/>
          </a:p>
          <a:p>
            <a:pPr lvl="1"/>
            <a:r>
              <a:rPr lang="fr-FR" sz="1400" dirty="0" smtClean="0"/>
              <a:t>Se 97</a:t>
            </a:r>
            <a:r>
              <a:rPr lang="fr-FR" sz="1400" dirty="0"/>
              <a:t>% </a:t>
            </a:r>
            <a:r>
              <a:rPr lang="fr-FR" sz="1400" dirty="0" err="1" smtClean="0"/>
              <a:t>Sp</a:t>
            </a:r>
            <a:r>
              <a:rPr lang="fr-FR" sz="1400" dirty="0" smtClean="0"/>
              <a:t> </a:t>
            </a:r>
            <a:r>
              <a:rPr lang="fr-FR" sz="1400" dirty="0"/>
              <a:t>97,4% comparativement au diagnostic clinique ( Se 85,3%, </a:t>
            </a:r>
            <a:r>
              <a:rPr lang="fr-FR" sz="1400" dirty="0" err="1"/>
              <a:t>Sp</a:t>
            </a:r>
            <a:r>
              <a:rPr lang="fr-FR" sz="1400" dirty="0"/>
              <a:t> 90%), </a:t>
            </a:r>
            <a:r>
              <a:rPr lang="fr-FR" sz="1400" dirty="0" smtClean="0"/>
              <a:t>comparativement </a:t>
            </a:r>
            <a:r>
              <a:rPr lang="fr-FR" sz="1400" dirty="0"/>
              <a:t>à la RP seule ( Se 69,5% </a:t>
            </a:r>
            <a:r>
              <a:rPr lang="fr-FR" sz="1400" dirty="0" err="1"/>
              <a:t>Sp</a:t>
            </a:r>
            <a:r>
              <a:rPr lang="fr-FR" sz="1400" dirty="0"/>
              <a:t> 82%)</a:t>
            </a:r>
            <a:r>
              <a:rPr lang="fr-FR" sz="1400" dirty="0" smtClean="0"/>
              <a:t>,</a:t>
            </a:r>
          </a:p>
          <a:p>
            <a:r>
              <a:rPr lang="fr-FR" sz="1400" dirty="0" smtClean="0"/>
              <a:t>Différence </a:t>
            </a:r>
            <a:r>
              <a:rPr lang="fr-FR" sz="1400" dirty="0"/>
              <a:t>consolidation sous pleurale dans </a:t>
            </a:r>
            <a:r>
              <a:rPr lang="fr-FR" sz="1400" dirty="0" smtClean="0"/>
              <a:t>SDRA et ligne </a:t>
            </a:r>
            <a:r>
              <a:rPr lang="fr-FR" sz="1400" dirty="0"/>
              <a:t>PP </a:t>
            </a:r>
            <a:r>
              <a:rPr lang="fr-FR" sz="1400" dirty="0" smtClean="0"/>
              <a:t>régulière dans OAP</a:t>
            </a:r>
          </a:p>
          <a:p>
            <a:endParaRPr lang="fr-FR" sz="1400" dirty="0"/>
          </a:p>
          <a:p>
            <a:endParaRPr lang="fr-FR" sz="1400" dirty="0" smtClean="0"/>
          </a:p>
          <a:p>
            <a:endParaRPr lang="fr-FR" sz="1400" dirty="0" smtClean="0"/>
          </a:p>
          <a:p>
            <a:endParaRPr lang="fr-FR" sz="1400" dirty="0" smtClean="0"/>
          </a:p>
          <a:p>
            <a:endParaRPr lang="fr-FR" sz="1400" dirty="0"/>
          </a:p>
          <a:p>
            <a:endParaRPr lang="fr-FR" sz="1400" dirty="0" smtClean="0"/>
          </a:p>
          <a:p>
            <a:r>
              <a:rPr lang="fr-FR" sz="1400" dirty="0" smtClean="0"/>
              <a:t>Ligne </a:t>
            </a:r>
            <a:r>
              <a:rPr lang="fr-FR" sz="1400" dirty="0"/>
              <a:t>B </a:t>
            </a:r>
            <a:r>
              <a:rPr lang="fr-FR" sz="1400" dirty="0" smtClean="0"/>
              <a:t>témoin précoce </a:t>
            </a:r>
            <a:r>
              <a:rPr lang="fr-FR" sz="1400" dirty="0"/>
              <a:t>d’une eau pulmonaire extra vasculaire</a:t>
            </a:r>
          </a:p>
          <a:p>
            <a:pPr lvl="1"/>
            <a:r>
              <a:rPr lang="fr-FR" sz="1400" dirty="0" smtClean="0"/>
              <a:t>Néphrologues l’utilisent </a:t>
            </a:r>
            <a:r>
              <a:rPr lang="fr-FR" sz="1400" dirty="0"/>
              <a:t>pour é</a:t>
            </a:r>
            <a:r>
              <a:rPr lang="fr-FR" sz="1400" dirty="0" smtClean="0"/>
              <a:t>valuer </a:t>
            </a:r>
            <a:r>
              <a:rPr lang="fr-FR" sz="1400" dirty="0"/>
              <a:t>le SI après </a:t>
            </a:r>
            <a:r>
              <a:rPr lang="fr-FR" sz="1400" dirty="0" smtClean="0"/>
              <a:t>dialyse</a:t>
            </a:r>
          </a:p>
          <a:p>
            <a:endParaRPr lang="fr-FR" sz="1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000" dirty="0" smtClean="0">
                <a:solidFill>
                  <a:srgbClr val="FFFF00"/>
                </a:solidFill>
              </a:rPr>
              <a:t>Syndrome interstitiel aux urgences et ailleurs</a:t>
            </a:r>
            <a:endParaRPr lang="fr-FR" sz="2000" dirty="0"/>
          </a:p>
        </p:txBody>
      </p:sp>
      <p:grpSp>
        <p:nvGrpSpPr>
          <p:cNvPr id="9" name="Grouper 8"/>
          <p:cNvGrpSpPr/>
          <p:nvPr/>
        </p:nvGrpSpPr>
        <p:grpSpPr>
          <a:xfrm>
            <a:off x="1835696" y="3933056"/>
            <a:ext cx="4896544" cy="1872208"/>
            <a:chOff x="1979712" y="2996952"/>
            <a:chExt cx="5586532" cy="2529230"/>
          </a:xfrm>
        </p:grpSpPr>
        <p:pic>
          <p:nvPicPr>
            <p:cNvPr id="8" name="Espace réservé du contenu 3" descr="SDRA:OAP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52" t="4952" b="2863"/>
            <a:stretch/>
          </p:blipFill>
          <p:spPr>
            <a:xfrm>
              <a:off x="1979712" y="2996952"/>
              <a:ext cx="5586532" cy="2529230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2061867" y="4845236"/>
              <a:ext cx="5328592" cy="623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         </a:t>
              </a:r>
              <a:r>
                <a:rPr lang="fr-FR" dirty="0" smtClean="0">
                  <a:latin typeface="+mn-lt"/>
                </a:rPr>
                <a:t>SDRA                           OAP</a:t>
              </a:r>
              <a:endParaRPr lang="fr-FR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714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1412776"/>
            <a:ext cx="5904656" cy="5171777"/>
          </a:xfrm>
        </p:spPr>
        <p:txBody>
          <a:bodyPr>
            <a:normAutofit/>
          </a:bodyPr>
          <a:lstStyle/>
          <a:p>
            <a:r>
              <a:rPr lang="fr-FR" sz="1600" dirty="0" smtClean="0"/>
              <a:t>Pneumopathie interstitielle </a:t>
            </a:r>
          </a:p>
          <a:p>
            <a:pPr lvl="1"/>
            <a:r>
              <a:rPr lang="fr-FR" sz="1600" dirty="0" smtClean="0"/>
              <a:t>Lignes B diffuses avec ligne PP irrégulière suggère l’existence d’une PID </a:t>
            </a:r>
            <a:r>
              <a:rPr lang="fr-FR" sz="1200" i="1" dirty="0" err="1"/>
              <a:t>Reissig</a:t>
            </a:r>
            <a:r>
              <a:rPr lang="fr-FR" sz="1200" i="1" dirty="0"/>
              <a:t> </a:t>
            </a:r>
            <a:r>
              <a:rPr lang="fr-FR" sz="1200" i="1" dirty="0" smtClean="0"/>
              <a:t>A </a:t>
            </a:r>
            <a:r>
              <a:rPr lang="fr-FR" sz="1200" i="1" dirty="0" err="1" smtClean="0"/>
              <a:t>Ultrasound</a:t>
            </a:r>
            <a:r>
              <a:rPr lang="fr-FR" sz="1200" i="1" dirty="0" smtClean="0"/>
              <a:t> </a:t>
            </a:r>
            <a:r>
              <a:rPr lang="fr-FR" sz="1200" i="1" dirty="0"/>
              <a:t>Med </a:t>
            </a:r>
            <a:r>
              <a:rPr lang="fr-FR" sz="1200" i="1" dirty="0" smtClean="0"/>
              <a:t>2003</a:t>
            </a:r>
          </a:p>
          <a:p>
            <a:pPr lvl="2"/>
            <a:r>
              <a:rPr lang="fr-FR" sz="1600" dirty="0" smtClean="0"/>
              <a:t>53 patients avec PID (FPI, sarcoïdose, lymphangite, PID aigue, silicose, pneumopathie </a:t>
            </a:r>
            <a:r>
              <a:rPr lang="fr-FR" sz="1600" dirty="0" err="1" smtClean="0"/>
              <a:t>radique</a:t>
            </a:r>
            <a:r>
              <a:rPr lang="fr-FR" sz="1600" dirty="0" smtClean="0"/>
              <a:t>) </a:t>
            </a:r>
          </a:p>
          <a:p>
            <a:pPr lvl="2"/>
            <a:endParaRPr lang="fr-FR" sz="1600" dirty="0" smtClean="0"/>
          </a:p>
          <a:p>
            <a:pPr lvl="2"/>
            <a:r>
              <a:rPr lang="fr-FR" sz="1600" dirty="0" smtClean="0"/>
              <a:t>98</a:t>
            </a:r>
            <a:r>
              <a:rPr lang="fr-FR" sz="1600" dirty="0"/>
              <a:t>% des présentaient </a:t>
            </a:r>
            <a:r>
              <a:rPr lang="fr-FR" sz="1600" dirty="0" smtClean="0"/>
              <a:t>plus de 6 lignes B par EIC</a:t>
            </a:r>
            <a:endParaRPr lang="fr-FR" sz="1600" dirty="0"/>
          </a:p>
          <a:p>
            <a:pPr lvl="2"/>
            <a:r>
              <a:rPr lang="fr-FR" sz="1600" dirty="0" smtClean="0"/>
              <a:t>98% ont une ligne PP irrégulière</a:t>
            </a:r>
          </a:p>
          <a:p>
            <a:pPr lvl="2"/>
            <a:r>
              <a:rPr lang="fr-FR" sz="1600" dirty="0" smtClean="0"/>
              <a:t>85% ligne PP feuilletée/épaissie</a:t>
            </a:r>
          </a:p>
          <a:p>
            <a:pPr lvl="2"/>
            <a:r>
              <a:rPr lang="fr-FR" sz="1600" dirty="0" smtClean="0"/>
              <a:t>85% des sarcoïdoses avaient des anomalies sous pleurales type nodules</a:t>
            </a:r>
            <a:endParaRPr lang="fr-FR" sz="1600" dirty="0"/>
          </a:p>
          <a:p>
            <a:pPr lvl="2"/>
            <a:endParaRPr lang="fr-FR" sz="1600" dirty="0" smtClean="0"/>
          </a:p>
          <a:p>
            <a:pPr lvl="2"/>
            <a:r>
              <a:rPr lang="fr-FR" sz="1600" dirty="0" smtClean="0"/>
              <a:t>35 Sujets témoins 100% lignes B mais 85,7 % &lt;6/champs , 0 ligne PP épaissie/feuilletée</a:t>
            </a:r>
          </a:p>
          <a:p>
            <a:pPr lvl="1"/>
            <a:endParaRPr lang="fr-FR" sz="16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723187" cy="625475"/>
          </a:xfrm>
        </p:spPr>
        <p:txBody>
          <a:bodyPr/>
          <a:lstStyle/>
          <a:p>
            <a:r>
              <a:rPr lang="fr-FR" altLang="fr-FR" sz="2000" dirty="0">
                <a:solidFill>
                  <a:srgbClr val="FFFF00"/>
                </a:solidFill>
              </a:rPr>
              <a:t>Syndrome </a:t>
            </a:r>
            <a:r>
              <a:rPr lang="fr-FR" altLang="fr-FR" sz="2000" dirty="0" smtClean="0">
                <a:solidFill>
                  <a:srgbClr val="FFFF00"/>
                </a:solidFill>
              </a:rPr>
              <a:t>interstitiel et PID</a:t>
            </a:r>
            <a:endParaRPr lang="fr-FR" sz="2000" dirty="0"/>
          </a:p>
        </p:txBody>
      </p:sp>
      <p:pic>
        <p:nvPicPr>
          <p:cNvPr id="4" name="Espace réservé du contenu 3" descr="thoracic ultrasound ERS book201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>
          <a:xfrm>
            <a:off x="7092280" y="4415"/>
            <a:ext cx="2051720" cy="1292049"/>
          </a:xfrm>
          <a:prstGeom prst="rect">
            <a:avLst/>
          </a:prstGeom>
        </p:spPr>
      </p:pic>
      <p:pic>
        <p:nvPicPr>
          <p:cNvPr id="5" name="Bell alan 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0958" t="3470" r="22935" b="20684"/>
          <a:stretch/>
        </p:blipFill>
        <p:spPr>
          <a:xfrm>
            <a:off x="6444208" y="4131351"/>
            <a:ext cx="2160240" cy="2218402"/>
          </a:xfrm>
          <a:prstGeom prst="rect">
            <a:avLst/>
          </a:prstGeom>
        </p:spPr>
      </p:pic>
      <p:pic>
        <p:nvPicPr>
          <p:cNvPr id="6" name="Espace réservé du contenu 7" descr="bell alan (3)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9" t="4950" r="25015" b="27392"/>
          <a:stretch/>
        </p:blipFill>
        <p:spPr>
          <a:xfrm>
            <a:off x="6444208" y="1484784"/>
            <a:ext cx="2160240" cy="262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64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lero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r="9755"/>
          <a:stretch>
            <a:fillRect/>
          </a:stretch>
        </p:blipFill>
        <p:spPr>
          <a:xfrm>
            <a:off x="5868144" y="1772816"/>
            <a:ext cx="2891660" cy="3312368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000" dirty="0">
                <a:solidFill>
                  <a:srgbClr val="FFFF00"/>
                </a:solidFill>
              </a:rPr>
              <a:t>Syndrome </a:t>
            </a:r>
            <a:r>
              <a:rPr lang="fr-FR" altLang="fr-FR" sz="2000" dirty="0" smtClean="0">
                <a:solidFill>
                  <a:srgbClr val="FFFF00"/>
                </a:solidFill>
              </a:rPr>
              <a:t>interstitiel, PID, ECHO et SCANNER</a:t>
            </a:r>
            <a:endParaRPr lang="fr-FR" sz="20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3"/>
          </p:nvPr>
        </p:nvSpPr>
        <p:spPr>
          <a:xfrm>
            <a:off x="251520" y="1412776"/>
            <a:ext cx="4896544" cy="4701091"/>
          </a:xfrm>
        </p:spPr>
        <p:txBody>
          <a:bodyPr>
            <a:normAutofit/>
          </a:bodyPr>
          <a:lstStyle/>
          <a:p>
            <a:pPr marL="708025" lvl="1" indent="-342900">
              <a:buFont typeface="Wingdings" charset="2"/>
              <a:buChar char="§"/>
            </a:pPr>
            <a:r>
              <a:rPr lang="fr-FR" dirty="0"/>
              <a:t>Comparaison Echo/</a:t>
            </a:r>
            <a:r>
              <a:rPr lang="fr-FR" dirty="0" smtClean="0"/>
              <a:t>scanner</a:t>
            </a:r>
            <a:endParaRPr lang="fr-FR" dirty="0"/>
          </a:p>
          <a:p>
            <a:pPr lvl="2"/>
            <a:r>
              <a:rPr lang="fr-FR" dirty="0"/>
              <a:t>33 sclérodermie scanner et écho PP </a:t>
            </a:r>
            <a:r>
              <a:rPr lang="fr-FR" i="1" dirty="0" err="1"/>
              <a:t>Gargani</a:t>
            </a:r>
            <a:r>
              <a:rPr lang="fr-FR" i="1" dirty="0"/>
              <a:t> L </a:t>
            </a:r>
            <a:r>
              <a:rPr lang="fr-FR" i="1" dirty="0" err="1"/>
              <a:t>Rheumatology</a:t>
            </a:r>
            <a:r>
              <a:rPr lang="fr-FR" i="1" dirty="0"/>
              <a:t> 2009</a:t>
            </a:r>
          </a:p>
          <a:p>
            <a:pPr lvl="2"/>
            <a:r>
              <a:rPr lang="fr-FR" dirty="0" smtClean="0"/>
              <a:t>76 zones explorées</a:t>
            </a:r>
          </a:p>
          <a:p>
            <a:pPr lvl="2"/>
            <a:r>
              <a:rPr lang="fr-FR" dirty="0" smtClean="0"/>
              <a:t>100</a:t>
            </a:r>
            <a:r>
              <a:rPr lang="fr-FR" dirty="0"/>
              <a:t>% faisable, &lt; 10 min</a:t>
            </a:r>
          </a:p>
          <a:p>
            <a:pPr lvl="2"/>
            <a:r>
              <a:rPr lang="fr-FR" dirty="0"/>
              <a:t>B</a:t>
            </a:r>
            <a:r>
              <a:rPr lang="fr-FR" dirty="0" smtClean="0"/>
              <a:t>onne </a:t>
            </a:r>
            <a:r>
              <a:rPr lang="fr-FR" dirty="0"/>
              <a:t>corrélation entre le nombre de ligne B et une atteinte scannographie </a:t>
            </a:r>
            <a:r>
              <a:rPr lang="fr-FR" dirty="0" smtClean="0"/>
              <a:t>PID</a:t>
            </a:r>
          </a:p>
        </p:txBody>
      </p:sp>
      <p:pic>
        <p:nvPicPr>
          <p:cNvPr id="8" name="Espace réservé du contenu 4" descr="sclero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 b="2592"/>
          <a:stretch>
            <a:fillRect/>
          </a:stretch>
        </p:blipFill>
        <p:spPr>
          <a:xfrm>
            <a:off x="467544" y="3717032"/>
            <a:ext cx="5149610" cy="287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clero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89" b="-26889"/>
          <a:stretch>
            <a:fillRect/>
          </a:stretch>
        </p:blipFill>
        <p:spPr>
          <a:xfrm>
            <a:off x="611560" y="2492896"/>
            <a:ext cx="4104000" cy="4701091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23187" cy="625475"/>
          </a:xfrm>
        </p:spPr>
        <p:txBody>
          <a:bodyPr/>
          <a:lstStyle/>
          <a:p>
            <a:r>
              <a:rPr lang="fr-FR" altLang="fr-FR" sz="2000" dirty="0">
                <a:solidFill>
                  <a:srgbClr val="FFFF00"/>
                </a:solidFill>
              </a:rPr>
              <a:t>Syndrome interstitiel</a:t>
            </a:r>
            <a:r>
              <a:rPr lang="fr-FR" altLang="fr-FR" sz="2000" dirty="0" smtClean="0">
                <a:solidFill>
                  <a:srgbClr val="FFFF00"/>
                </a:solidFill>
              </a:rPr>
              <a:t>, PID, ECHO, SCANNER et EFR</a:t>
            </a:r>
            <a:endParaRPr lang="fr-FR" sz="2000" dirty="0"/>
          </a:p>
        </p:txBody>
      </p:sp>
      <p:sp>
        <p:nvSpPr>
          <p:cNvPr id="9" name="Espace réservé du contenu 5"/>
          <p:cNvSpPr txBox="1">
            <a:spLocks/>
          </p:cNvSpPr>
          <p:nvPr/>
        </p:nvSpPr>
        <p:spPr>
          <a:xfrm>
            <a:off x="251520" y="1484784"/>
            <a:ext cx="4896544" cy="470109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73050" indent="-27305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Font typeface="Wingdings 2" charset="0"/>
              <a:buChar char=""/>
              <a:defRPr lang="fr-FR" sz="1800" b="1" kern="1200" spc="15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365125" indent="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buNone/>
              <a:defRPr lang="fr-FR" sz="1600" kern="1200" spc="10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896938" indent="-257175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Wingdings" charset="0"/>
              <a:buChar char="ü"/>
              <a:defRPr lang="fr-FR" sz="1600" kern="1200" spc="10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buChar char="§"/>
              <a:defRPr lang="fr-FR" sz="1600" kern="1200" dirty="0" smtClean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12795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charset="0"/>
              <a:buChar char="§"/>
              <a:defRPr lang="en-US" sz="1400" kern="1200" spc="100" dirty="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8025" lvl="1" indent="-342900">
              <a:buFont typeface="Wingdings" charset="2"/>
              <a:buChar char="§"/>
            </a:pPr>
            <a:r>
              <a:rPr lang="fr-FR" dirty="0" smtClean="0"/>
              <a:t>Comparaison Echo/scanner</a:t>
            </a:r>
          </a:p>
          <a:p>
            <a:pPr lvl="2"/>
            <a:r>
              <a:rPr lang="fr-FR" dirty="0" smtClean="0"/>
              <a:t>33 sclérodermie scanner et écho PP </a:t>
            </a:r>
            <a:r>
              <a:rPr lang="fr-FR" i="1" dirty="0" err="1" smtClean="0"/>
              <a:t>Gargani</a:t>
            </a:r>
            <a:r>
              <a:rPr lang="fr-FR" i="1" dirty="0" smtClean="0"/>
              <a:t> L </a:t>
            </a:r>
            <a:r>
              <a:rPr lang="fr-FR" i="1" dirty="0" err="1" smtClean="0"/>
              <a:t>Rheumatology</a:t>
            </a:r>
            <a:r>
              <a:rPr lang="fr-FR" i="1" dirty="0" smtClean="0"/>
              <a:t> 2009</a:t>
            </a:r>
          </a:p>
          <a:p>
            <a:pPr lvl="2"/>
            <a:r>
              <a:rPr lang="fr-FR" dirty="0" smtClean="0"/>
              <a:t>Bonne corrélation entre le nombre de ligne B et score scannographie de PID</a:t>
            </a:r>
            <a:endParaRPr lang="fr-FR" dirty="0"/>
          </a:p>
        </p:txBody>
      </p:sp>
      <p:pic>
        <p:nvPicPr>
          <p:cNvPr id="10" name="Espace réservé du contenu 7" descr="sclerod.pn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4" b="-3124"/>
          <a:stretch/>
        </p:blipFill>
        <p:spPr>
          <a:xfrm>
            <a:off x="395536" y="2780928"/>
            <a:ext cx="8407400" cy="3744415"/>
          </a:xfrm>
        </p:spPr>
      </p:pic>
      <p:sp>
        <p:nvSpPr>
          <p:cNvPr id="11" name="Rectangle 10"/>
          <p:cNvSpPr/>
          <p:nvPr/>
        </p:nvSpPr>
        <p:spPr>
          <a:xfrm>
            <a:off x="467544" y="5157192"/>
            <a:ext cx="8208912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67544" y="6381328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+mn-lt"/>
              </a:rPr>
              <a:t>L’EPP pourrait substituer le scanner dans le suivi thérapeutique pour éviter les irradiations chez les femmes</a:t>
            </a:r>
            <a:endParaRPr lang="fr-FR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247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 smtClean="0">
                <a:latin typeface="Comic Sans MS" charset="0"/>
                <a:ea typeface="MS PGothic" charset="0"/>
              </a:rPr>
              <a:t/>
            </a:r>
            <a:br>
              <a:rPr lang="fr-FR" cap="none" dirty="0" smtClean="0">
                <a:latin typeface="Comic Sans MS" charset="0"/>
                <a:ea typeface="MS PGothic" charset="0"/>
              </a:rPr>
            </a:br>
            <a:r>
              <a:rPr lang="fr-FR" sz="2000" cap="none" dirty="0" err="1" smtClean="0">
                <a:solidFill>
                  <a:srgbClr val="FFFF00"/>
                </a:solidFill>
                <a:latin typeface="+mn-lt"/>
                <a:ea typeface="MS PGothic" charset="0"/>
              </a:rPr>
              <a:t>What</a:t>
            </a:r>
            <a:r>
              <a:rPr lang="fr-FR" sz="2000" cap="none" dirty="0" smtClean="0">
                <a:solidFill>
                  <a:srgbClr val="FFFF00"/>
                </a:solidFill>
                <a:latin typeface="+mn-lt"/>
                <a:ea typeface="MS PGothic" charset="0"/>
              </a:rPr>
              <a:t> </a:t>
            </a:r>
            <a:r>
              <a:rPr lang="fr-FR" sz="2000" cap="none" dirty="0" err="1">
                <a:solidFill>
                  <a:srgbClr val="FFFF00"/>
                </a:solidFill>
                <a:latin typeface="+mn-lt"/>
                <a:ea typeface="MS PGothic" charset="0"/>
              </a:rPr>
              <a:t>else</a:t>
            </a:r>
            <a:r>
              <a:rPr lang="fr-FR" sz="2000" cap="none" dirty="0">
                <a:solidFill>
                  <a:srgbClr val="FFFF00"/>
                </a:solidFill>
                <a:latin typeface="+mn-lt"/>
                <a:ea typeface="MS PGothic" charset="0"/>
              </a:rPr>
              <a:t> la pleurésie ?</a:t>
            </a:r>
            <a:r>
              <a:rPr lang="fr-FR" sz="2000" dirty="0">
                <a:solidFill>
                  <a:srgbClr val="FFFF00"/>
                </a:solidFill>
                <a:latin typeface="+mn-lt"/>
              </a:rPr>
              <a:t/>
            </a:r>
            <a:br>
              <a:rPr lang="fr-FR" sz="2000" dirty="0">
                <a:solidFill>
                  <a:srgbClr val="FFFF00"/>
                </a:solidFill>
                <a:latin typeface="+mn-lt"/>
              </a:rPr>
            </a:br>
            <a:endParaRPr lang="fr-FR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idx="4294967295"/>
          </p:nvPr>
        </p:nvSpPr>
        <p:spPr>
          <a:xfrm>
            <a:off x="395536" y="1628800"/>
            <a:ext cx="5184576" cy="4700588"/>
          </a:xfrm>
        </p:spPr>
        <p:txBody>
          <a:bodyPr>
            <a:normAutofit/>
          </a:bodyPr>
          <a:lstStyle/>
          <a:p>
            <a:pPr lvl="1" indent="0"/>
            <a:r>
              <a:rPr lang="fr-FR" sz="1400" dirty="0"/>
              <a:t>35 pneumologues </a:t>
            </a:r>
            <a:r>
              <a:rPr lang="fr-FR" sz="1400" dirty="0" smtClean="0"/>
              <a:t>internes</a:t>
            </a:r>
            <a:r>
              <a:rPr lang="fr-FR" sz="1400" dirty="0"/>
              <a:t>, </a:t>
            </a:r>
            <a:r>
              <a:rPr lang="fr-FR" sz="1400" dirty="0" smtClean="0"/>
              <a:t>seniors, formés </a:t>
            </a:r>
            <a:r>
              <a:rPr lang="fr-FR" sz="1400" dirty="0"/>
              <a:t>dans le centre de formation de </a:t>
            </a:r>
            <a:r>
              <a:rPr lang="fr-FR" sz="1400" dirty="0" smtClean="0"/>
              <a:t>Chambéry entre </a:t>
            </a:r>
            <a:r>
              <a:rPr lang="fr-FR" sz="1400" dirty="0"/>
              <a:t>2016-</a:t>
            </a:r>
            <a:r>
              <a:rPr lang="fr-FR" sz="1400" dirty="0" smtClean="0"/>
              <a:t>2018</a:t>
            </a:r>
          </a:p>
          <a:p>
            <a:pPr lvl="1" indent="0"/>
            <a:r>
              <a:rPr lang="fr-FR" sz="1400" dirty="0" smtClean="0"/>
              <a:t>Dans </a:t>
            </a:r>
            <a:r>
              <a:rPr lang="fr-FR" sz="1400" dirty="0"/>
              <a:t>quel domaine EPP vous apporte le plus au quotidien ?</a:t>
            </a:r>
          </a:p>
          <a:p>
            <a:pPr lvl="2"/>
            <a:r>
              <a:rPr lang="fr-FR" sz="1400" dirty="0"/>
              <a:t>85 % </a:t>
            </a:r>
            <a:r>
              <a:rPr lang="fr-FR" sz="1400" dirty="0" smtClean="0"/>
              <a:t>pleurésie</a:t>
            </a:r>
            <a:endParaRPr lang="fr-FR" sz="1400" dirty="0"/>
          </a:p>
          <a:p>
            <a:pPr lvl="2"/>
            <a:r>
              <a:rPr lang="fr-FR" sz="1400" dirty="0"/>
              <a:t>60 % ponction </a:t>
            </a:r>
            <a:r>
              <a:rPr lang="fr-FR" sz="1400" dirty="0" smtClean="0"/>
              <a:t>pleurale</a:t>
            </a:r>
          </a:p>
          <a:p>
            <a:pPr lvl="2"/>
            <a:endParaRPr lang="fr-FR" sz="1400" dirty="0" smtClean="0"/>
          </a:p>
          <a:p>
            <a:pPr lvl="1" indent="0"/>
            <a:r>
              <a:rPr lang="fr-FR" sz="1400" dirty="0" err="1" smtClean="0"/>
              <a:t>What</a:t>
            </a:r>
            <a:r>
              <a:rPr lang="fr-FR" sz="1400" dirty="0" smtClean="0"/>
              <a:t> </a:t>
            </a:r>
            <a:r>
              <a:rPr lang="fr-FR" sz="1400" dirty="0" err="1"/>
              <a:t>else</a:t>
            </a:r>
            <a:r>
              <a:rPr lang="fr-FR" sz="1400" dirty="0"/>
              <a:t> ?</a:t>
            </a:r>
          </a:p>
          <a:p>
            <a:pPr lvl="2"/>
            <a:r>
              <a:rPr lang="fr-FR" sz="1400" dirty="0"/>
              <a:t>55 % pneumothorax</a:t>
            </a:r>
          </a:p>
          <a:p>
            <a:pPr lvl="2"/>
            <a:r>
              <a:rPr lang="fr-FR" sz="1400" dirty="0"/>
              <a:t>35 % ponction masse thoracique</a:t>
            </a:r>
          </a:p>
          <a:p>
            <a:pPr lvl="2"/>
            <a:r>
              <a:rPr lang="fr-FR" sz="1400" dirty="0"/>
              <a:t>15 % Bilan de dyspnée aigue</a:t>
            </a:r>
          </a:p>
          <a:p>
            <a:pPr lvl="2"/>
            <a:r>
              <a:rPr lang="fr-FR" sz="1400" dirty="0" smtClean="0"/>
              <a:t>10 </a:t>
            </a:r>
            <a:r>
              <a:rPr lang="fr-FR" sz="1400" dirty="0"/>
              <a:t>% pneumopathie</a:t>
            </a:r>
          </a:p>
          <a:p>
            <a:pPr lvl="2"/>
            <a:r>
              <a:rPr lang="fr-FR" sz="1400" dirty="0" smtClean="0"/>
              <a:t>5 </a:t>
            </a:r>
            <a:r>
              <a:rPr lang="fr-FR" sz="1400" dirty="0"/>
              <a:t>% Syndrome </a:t>
            </a:r>
            <a:r>
              <a:rPr lang="fr-FR" sz="1400" dirty="0" smtClean="0"/>
              <a:t>interstitiel</a:t>
            </a:r>
          </a:p>
          <a:p>
            <a:pPr marL="639763" lvl="2" indent="0">
              <a:buNone/>
            </a:pPr>
            <a:endParaRPr lang="fr-FR" sz="1400" dirty="0" smtClean="0"/>
          </a:p>
          <a:p>
            <a:pPr lvl="1"/>
            <a:r>
              <a:rPr lang="fr-FR" sz="1400" dirty="0" smtClean="0"/>
              <a:t>Qui </a:t>
            </a:r>
            <a:r>
              <a:rPr lang="fr-FR" sz="1400" dirty="0"/>
              <a:t>pratique l’échographie Pleuro pulmonaire (EPP) ? </a:t>
            </a:r>
          </a:p>
          <a:p>
            <a:endParaRPr lang="fr-FR" sz="1400" dirty="0"/>
          </a:p>
        </p:txBody>
      </p:sp>
      <p:grpSp>
        <p:nvGrpSpPr>
          <p:cNvPr id="11" name="Grouper 10"/>
          <p:cNvGrpSpPr/>
          <p:nvPr/>
        </p:nvGrpSpPr>
        <p:grpSpPr>
          <a:xfrm>
            <a:off x="4716016" y="1628800"/>
            <a:ext cx="4248472" cy="3990637"/>
            <a:chOff x="971600" y="1916832"/>
            <a:chExt cx="4437190" cy="3990637"/>
          </a:xfrm>
        </p:grpSpPr>
        <p:grpSp>
          <p:nvGrpSpPr>
            <p:cNvPr id="9" name="Grouper 8"/>
            <p:cNvGrpSpPr/>
            <p:nvPr/>
          </p:nvGrpSpPr>
          <p:grpSpPr>
            <a:xfrm>
              <a:off x="1979712" y="1916832"/>
              <a:ext cx="2967933" cy="3672408"/>
              <a:chOff x="3275856" y="1916832"/>
              <a:chExt cx="2967933" cy="3672408"/>
            </a:xfrm>
          </p:grpSpPr>
          <p:pic>
            <p:nvPicPr>
              <p:cNvPr id="8" name="Image 7" descr="george-nespresso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" t="-2" r="40152" b="-7286"/>
              <a:stretch/>
            </p:blipFill>
            <p:spPr>
              <a:xfrm>
                <a:off x="3275856" y="1916832"/>
                <a:ext cx="2967933" cy="3513600"/>
              </a:xfrm>
              <a:prstGeom prst="rect">
                <a:avLst/>
              </a:prstGeom>
            </p:spPr>
          </p:pic>
          <p:pic>
            <p:nvPicPr>
              <p:cNvPr id="6" name="Image 5" descr="echo main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1960" y="4509120"/>
                <a:ext cx="1512168" cy="1080120"/>
              </a:xfrm>
              <a:prstGeom prst="rect">
                <a:avLst/>
              </a:prstGeom>
            </p:spPr>
          </p:pic>
        </p:grpSp>
        <p:sp>
          <p:nvSpPr>
            <p:cNvPr id="10" name="ZoneTexte 9"/>
            <p:cNvSpPr txBox="1"/>
            <p:nvPr/>
          </p:nvSpPr>
          <p:spPr>
            <a:xfrm>
              <a:off x="971600" y="5661248"/>
              <a:ext cx="4437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 smtClean="0">
                  <a:latin typeface="+mn-lt"/>
                  <a:cs typeface="Comic Sans MS"/>
                </a:rPr>
                <a:t>                   Georges C, validation niveau 1 GECHO CHAMBERY NOVEMBRE 2017</a:t>
              </a:r>
              <a:endParaRPr lang="fr-FR" sz="1000" dirty="0">
                <a:latin typeface="+mn-lt"/>
                <a:cs typeface="Comic Sans MS"/>
              </a:endParaRPr>
            </a:p>
          </p:txBody>
        </p:sp>
      </p:grp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7740352" y="6062407"/>
            <a:ext cx="1245328" cy="6069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7520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1425574"/>
            <a:ext cx="8407400" cy="5171777"/>
          </a:xfrm>
        </p:spPr>
        <p:txBody>
          <a:bodyPr>
            <a:normAutofit fontScale="55000" lnSpcReduction="20000"/>
          </a:bodyPr>
          <a:lstStyle/>
          <a:p>
            <a:pPr marL="80962" lvl="1" indent="0">
              <a:buClr>
                <a:schemeClr val="accent1"/>
              </a:buClr>
              <a:buNone/>
            </a:pPr>
            <a:endParaRPr lang="fr-FR" dirty="0" smtClean="0"/>
          </a:p>
          <a:p>
            <a:pPr marL="423862" lvl="1" indent="-342900">
              <a:buSzPct val="100000"/>
              <a:buFont typeface="Wingdings" charset="2"/>
              <a:buChar char="§"/>
            </a:pPr>
            <a:r>
              <a:rPr lang="fr-FR" sz="2500" dirty="0" smtClean="0"/>
              <a:t>Corrélation Lignes B / scanner et DLCO</a:t>
            </a:r>
          </a:p>
          <a:p>
            <a:pPr marL="693737" lvl="2" indent="-342900">
              <a:buSzPct val="100000"/>
              <a:buFont typeface="Wingdings" charset="2"/>
              <a:buChar char="Ø"/>
            </a:pPr>
            <a:r>
              <a:rPr lang="fr-FR" sz="2500" i="1" dirty="0" err="1" smtClean="0"/>
              <a:t>Gigante</a:t>
            </a:r>
            <a:r>
              <a:rPr lang="fr-FR" sz="2500" i="1" dirty="0" smtClean="0"/>
              <a:t> et al, </a:t>
            </a:r>
            <a:r>
              <a:rPr lang="fr-FR" sz="2500" i="1" dirty="0" err="1" smtClean="0"/>
              <a:t>Internal</a:t>
            </a:r>
            <a:r>
              <a:rPr lang="fr-FR" sz="2500" i="1" dirty="0" smtClean="0"/>
              <a:t> and Emergency Med 2016</a:t>
            </a:r>
          </a:p>
          <a:p>
            <a:pPr marL="693737" lvl="2" indent="-342900">
              <a:buSzPct val="100000"/>
              <a:buFont typeface="Wingdings" charset="2"/>
              <a:buChar char="Ø"/>
            </a:pPr>
            <a:r>
              <a:rPr lang="fr-FR" sz="2500" dirty="0" smtClean="0"/>
              <a:t>39 patients atteints de Sclérodermie</a:t>
            </a:r>
          </a:p>
          <a:p>
            <a:pPr marL="693737" lvl="2" indent="-342900">
              <a:buSzPct val="100000"/>
              <a:buFont typeface="Wingdings" charset="2"/>
              <a:buChar char="Ø"/>
            </a:pPr>
            <a:r>
              <a:rPr lang="fr-FR" sz="2500" dirty="0" smtClean="0"/>
              <a:t>72 EIC</a:t>
            </a:r>
          </a:p>
          <a:p>
            <a:pPr marL="360045" lvl="2" indent="0">
              <a:buClr>
                <a:schemeClr val="accent1"/>
              </a:buClr>
              <a:buNone/>
            </a:pPr>
            <a:endParaRPr lang="fr-FR" sz="2500" dirty="0" smtClean="0"/>
          </a:p>
          <a:p>
            <a:pPr marL="360045" lvl="2" indent="0">
              <a:buClr>
                <a:schemeClr val="accent1"/>
              </a:buClr>
              <a:buNone/>
            </a:pPr>
            <a:endParaRPr lang="fr-FR" sz="2500" dirty="0" smtClean="0"/>
          </a:p>
          <a:p>
            <a:pPr marL="617220" lvl="2">
              <a:buClr>
                <a:schemeClr val="accent1"/>
              </a:buClr>
            </a:pPr>
            <a:endParaRPr lang="fr-FR" sz="2500" dirty="0"/>
          </a:p>
          <a:p>
            <a:r>
              <a:rPr lang="fr-FR" sz="2500" dirty="0" smtClean="0"/>
              <a:t>Intérêt dans le </a:t>
            </a:r>
            <a:r>
              <a:rPr lang="fr-FR" sz="2500" b="1" dirty="0" smtClean="0"/>
              <a:t>dépistage</a:t>
            </a:r>
            <a:r>
              <a:rPr lang="fr-FR" sz="2500" dirty="0" smtClean="0"/>
              <a:t> des PID </a:t>
            </a:r>
          </a:p>
          <a:p>
            <a:pPr lvl="1"/>
            <a:r>
              <a:rPr lang="fr-FR" sz="2500" dirty="0" smtClean="0"/>
              <a:t>Haute </a:t>
            </a:r>
            <a:r>
              <a:rPr lang="fr-FR" sz="2500" dirty="0"/>
              <a:t>valeur prédictive négative des lignes B</a:t>
            </a:r>
          </a:p>
          <a:p>
            <a:pPr lvl="1"/>
            <a:r>
              <a:rPr lang="fr-FR" sz="2500" dirty="0"/>
              <a:t>Examen couplé avec EFR, réduction d’irradiation, à proposer aux populations à risque de développer une PID (sclérodermie)</a:t>
            </a:r>
          </a:p>
          <a:p>
            <a:pPr lvl="1"/>
            <a:r>
              <a:rPr lang="fr-FR" sz="2500" i="1" dirty="0" err="1"/>
              <a:t>Barskova</a:t>
            </a:r>
            <a:r>
              <a:rPr lang="fr-FR" sz="2500" i="1" dirty="0"/>
              <a:t> </a:t>
            </a:r>
            <a:r>
              <a:rPr lang="fr-FR" sz="2500" i="1" dirty="0" err="1"/>
              <a:t>T</a:t>
            </a:r>
            <a:r>
              <a:rPr lang="fr-FR" sz="2500" i="1" dirty="0"/>
              <a:t> Ann </a:t>
            </a:r>
            <a:r>
              <a:rPr lang="fr-FR" sz="2500" i="1" dirty="0" err="1"/>
              <a:t>Rheum</a:t>
            </a:r>
            <a:r>
              <a:rPr lang="fr-FR" sz="2500" i="1" dirty="0"/>
              <a:t> Dis 2013</a:t>
            </a:r>
          </a:p>
          <a:p>
            <a:pPr lvl="2"/>
            <a:r>
              <a:rPr lang="fr-FR" sz="2500" dirty="0"/>
              <a:t>58 patientes sclérodermiques, dont 32 avec formes récentes</a:t>
            </a:r>
          </a:p>
          <a:p>
            <a:pPr lvl="2"/>
            <a:r>
              <a:rPr lang="fr-FR" sz="2500" dirty="0"/>
              <a:t>88% de PID dépistées au CT</a:t>
            </a:r>
          </a:p>
          <a:p>
            <a:pPr lvl="2"/>
            <a:r>
              <a:rPr lang="fr-FR" sz="2500" dirty="0"/>
              <a:t>Différence de nombres de lignes B entre CT +/CT –</a:t>
            </a:r>
          </a:p>
          <a:p>
            <a:pPr lvl="3"/>
            <a:r>
              <a:rPr lang="fr-FR" sz="2500" dirty="0"/>
              <a:t>CT -  = 9 +/- 9 lignes B</a:t>
            </a:r>
          </a:p>
          <a:p>
            <a:pPr lvl="3"/>
            <a:r>
              <a:rPr lang="fr-FR" sz="2500" dirty="0"/>
              <a:t>CT +  = 57 +/- 53 lignes B</a:t>
            </a:r>
          </a:p>
          <a:p>
            <a:pPr lvl="2"/>
            <a:r>
              <a:rPr lang="fr-FR" sz="2500" dirty="0"/>
              <a:t>Sensibilité 100% VPN 100%</a:t>
            </a:r>
          </a:p>
          <a:p>
            <a:pPr lvl="2"/>
            <a:r>
              <a:rPr lang="fr-FR" sz="2500" b="1" dirty="0"/>
              <a:t>Si pas de lignes B = pas de PID, intérêt au dépistage probable</a:t>
            </a:r>
          </a:p>
          <a:p>
            <a:pPr marL="617220" lvl="2">
              <a:buClr>
                <a:schemeClr val="accent1"/>
              </a:buClr>
            </a:pPr>
            <a:endParaRPr lang="fr-FR" sz="2500" b="1" dirty="0"/>
          </a:p>
          <a:p>
            <a:pPr marL="617220" lvl="2">
              <a:buClr>
                <a:schemeClr val="accent1"/>
              </a:buClr>
            </a:pPr>
            <a:endParaRPr lang="fr-FR" sz="25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000" dirty="0">
                <a:solidFill>
                  <a:srgbClr val="FFFF00"/>
                </a:solidFill>
              </a:rPr>
              <a:t>Syndrome </a:t>
            </a:r>
            <a:r>
              <a:rPr lang="fr-FR" altLang="fr-FR" sz="2000" dirty="0" smtClean="0">
                <a:solidFill>
                  <a:srgbClr val="FFFF00"/>
                </a:solidFill>
              </a:rPr>
              <a:t>interstitiel, PID, DLCO et </a:t>
            </a:r>
            <a:r>
              <a:rPr lang="fr-FR" altLang="fr-FR" sz="2000" dirty="0" err="1" smtClean="0">
                <a:solidFill>
                  <a:srgbClr val="FFFF00"/>
                </a:solidFill>
              </a:rPr>
              <a:t>depistage</a:t>
            </a:r>
            <a:endParaRPr lang="fr-FR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89379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34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1425574"/>
            <a:ext cx="8407400" cy="5171777"/>
          </a:xfrm>
        </p:spPr>
        <p:txBody>
          <a:bodyPr>
            <a:normAutofit/>
          </a:bodyPr>
          <a:lstStyle/>
          <a:p>
            <a:r>
              <a:rPr lang="fr-FR" dirty="0" smtClean="0"/>
              <a:t>Lignes B comme outil de suivi des PID </a:t>
            </a:r>
          </a:p>
          <a:p>
            <a:pPr lvl="1"/>
            <a:r>
              <a:rPr lang="fr-FR" dirty="0" smtClean="0"/>
              <a:t>études nécessaires</a:t>
            </a:r>
          </a:p>
          <a:p>
            <a:pPr lvl="1"/>
            <a:r>
              <a:rPr lang="fr-FR" dirty="0" smtClean="0"/>
              <a:t>Etude en cours ECHO-PID du GECHO (Orléans/Tours)</a:t>
            </a:r>
          </a:p>
          <a:p>
            <a:pPr lvl="2"/>
            <a:r>
              <a:rPr lang="fr-FR" dirty="0"/>
              <a:t>30 </a:t>
            </a:r>
            <a:r>
              <a:rPr lang="fr-FR" dirty="0" smtClean="0"/>
              <a:t>patients atteints de FPI</a:t>
            </a:r>
            <a:endParaRPr lang="fr-FR" dirty="0"/>
          </a:p>
          <a:p>
            <a:pPr lvl="2"/>
            <a:r>
              <a:rPr lang="fr-FR" dirty="0" smtClean="0"/>
              <a:t>étude de l’évolution des lésions parenchymateuses en EPP</a:t>
            </a:r>
          </a:p>
          <a:p>
            <a:pPr lvl="3"/>
            <a:r>
              <a:rPr lang="fr-FR" dirty="0" smtClean="0"/>
              <a:t>augmentation du nb de lignes B</a:t>
            </a:r>
          </a:p>
          <a:p>
            <a:pPr lvl="3"/>
            <a:r>
              <a:rPr lang="fr-FR" dirty="0" smtClean="0"/>
              <a:t>score irrégularité de la ligne pleurale </a:t>
            </a:r>
          </a:p>
          <a:p>
            <a:pPr lvl="3"/>
            <a:r>
              <a:rPr lang="fr-FR" dirty="0" smtClean="0"/>
              <a:t>l’épaisseur de la ligne pleurale</a:t>
            </a:r>
          </a:p>
          <a:p>
            <a:pPr lvl="2"/>
            <a:r>
              <a:rPr lang="fr-FR" dirty="0" smtClean="0"/>
              <a:t>14 et 6 EIC</a:t>
            </a:r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000" dirty="0">
                <a:solidFill>
                  <a:srgbClr val="FFFF00"/>
                </a:solidFill>
              </a:rPr>
              <a:t>Syndrome </a:t>
            </a:r>
            <a:r>
              <a:rPr lang="fr-FR" altLang="fr-FR" sz="2000" dirty="0" smtClean="0">
                <a:solidFill>
                  <a:srgbClr val="FFFF00"/>
                </a:solidFill>
              </a:rPr>
              <a:t>interstitiel, SUIVI </a:t>
            </a:r>
            <a:r>
              <a:rPr lang="fr-FR" altLang="fr-FR" sz="2000" dirty="0" err="1" smtClean="0">
                <a:solidFill>
                  <a:srgbClr val="FFFF00"/>
                </a:solidFill>
              </a:rPr>
              <a:t>pID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5868144" y="5157192"/>
            <a:ext cx="3102625" cy="151216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1780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ID:OAP:SDR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14" b="-9814"/>
          <a:stretch>
            <a:fillRect/>
          </a:stretch>
        </p:blipFill>
        <p:spPr/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723187" cy="625475"/>
          </a:xfrm>
        </p:spPr>
        <p:txBody>
          <a:bodyPr/>
          <a:lstStyle/>
          <a:p>
            <a:r>
              <a:rPr lang="fr-FR" altLang="fr-FR" sz="2000" dirty="0">
                <a:solidFill>
                  <a:srgbClr val="FFFF00"/>
                </a:solidFill>
              </a:rPr>
              <a:t>Syndrome </a:t>
            </a:r>
            <a:r>
              <a:rPr lang="fr-FR" altLang="fr-FR" sz="2000" dirty="0" smtClean="0">
                <a:solidFill>
                  <a:srgbClr val="FFFF00"/>
                </a:solidFill>
              </a:rPr>
              <a:t>interstitiel, PID, OAP, SDRA</a:t>
            </a:r>
            <a:endParaRPr lang="fr-FR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467544" y="6093296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>
                <a:latin typeface="+mn-lt"/>
              </a:rPr>
              <a:t>REISSIG A. RESPIRATION 2014 Lung </a:t>
            </a:r>
            <a:r>
              <a:rPr lang="fr-FR" sz="1600" i="1" dirty="0" err="1" smtClean="0">
                <a:latin typeface="+mn-lt"/>
              </a:rPr>
              <a:t>ultrasound</a:t>
            </a:r>
            <a:r>
              <a:rPr lang="fr-FR" sz="1600" i="1" dirty="0" smtClean="0">
                <a:latin typeface="+mn-lt"/>
              </a:rPr>
              <a:t> in CPA and ILD</a:t>
            </a:r>
            <a:endParaRPr lang="fr-FR" sz="16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2270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ID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42" r="1043" b="2867"/>
          <a:stretch/>
        </p:blipFill>
        <p:spPr>
          <a:xfrm>
            <a:off x="107505" y="1052737"/>
            <a:ext cx="5538456" cy="2885178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2000" dirty="0">
                <a:solidFill>
                  <a:srgbClr val="FFFF00"/>
                </a:solidFill>
              </a:rPr>
              <a:t>Syndrome interstitiel</a:t>
            </a:r>
            <a:endParaRPr lang="fr-FR" sz="2000" dirty="0"/>
          </a:p>
        </p:txBody>
      </p:sp>
      <p:pic>
        <p:nvPicPr>
          <p:cNvPr id="5" name="Espace réservé du contenu 3" descr="sarcoidos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4487"/>
          <a:stretch/>
        </p:blipFill>
        <p:spPr>
          <a:xfrm>
            <a:off x="4919243" y="3332727"/>
            <a:ext cx="4224757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0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9781849840941.bod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0205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 descr="9781849840941.bod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63" y="11396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323528" y="4869160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276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700808"/>
            <a:ext cx="6207224" cy="4700588"/>
          </a:xfrm>
        </p:spPr>
        <p:txBody>
          <a:bodyPr/>
          <a:lstStyle/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dirty="0"/>
              <a:t>1- </a:t>
            </a:r>
            <a:r>
              <a:rPr lang="fr-FR" altLang="fr-FR" sz="1800" b="1" dirty="0"/>
              <a:t>Disparition ligne </a:t>
            </a:r>
            <a:r>
              <a:rPr lang="fr-FR" altLang="fr-FR" sz="1800" dirty="0"/>
              <a:t>pleuro pulmonaire</a:t>
            </a:r>
          </a:p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dirty="0"/>
              <a:t>2- Structure </a:t>
            </a:r>
            <a:r>
              <a:rPr lang="fr-FR" altLang="fr-FR" sz="1800" b="1" dirty="0"/>
              <a:t>échogène hétérogène</a:t>
            </a:r>
          </a:p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dirty="0"/>
              <a:t>	3- </a:t>
            </a:r>
            <a:r>
              <a:rPr lang="fr-FR" altLang="fr-FR" sz="1800" b="1" dirty="0" err="1"/>
              <a:t>Bronchogramme</a:t>
            </a:r>
            <a:r>
              <a:rPr lang="fr-FR" altLang="fr-FR" sz="1800" b="1" dirty="0"/>
              <a:t> hydrique</a:t>
            </a:r>
          </a:p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dirty="0"/>
              <a:t>	4- </a:t>
            </a:r>
            <a:r>
              <a:rPr lang="fr-FR" altLang="fr-FR" sz="1800" b="1" dirty="0" err="1"/>
              <a:t>Bronchogramme</a:t>
            </a:r>
            <a:r>
              <a:rPr lang="fr-FR" altLang="fr-FR" sz="1800" b="1" dirty="0"/>
              <a:t> aérique</a:t>
            </a:r>
          </a:p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dirty="0"/>
              <a:t>5- Angle de raccordement </a:t>
            </a:r>
            <a:r>
              <a:rPr lang="fr-FR" altLang="fr-FR" sz="1800" dirty="0" smtClean="0"/>
              <a:t>droit</a:t>
            </a:r>
            <a:endParaRPr lang="fr-FR" altLang="fr-FR" sz="1800" dirty="0"/>
          </a:p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dirty="0"/>
              <a:t>6- </a:t>
            </a:r>
            <a:r>
              <a:rPr lang="fr-FR" altLang="fr-FR" sz="1800" b="1" dirty="0"/>
              <a:t>limites irrégulières </a:t>
            </a:r>
            <a:endParaRPr lang="fr-FR" altLang="fr-FR" sz="1800" b="1" dirty="0" smtClean="0"/>
          </a:p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b="1" dirty="0"/>
              <a:t>	</a:t>
            </a:r>
            <a:r>
              <a:rPr lang="fr-FR" altLang="fr-FR" sz="1800" dirty="0" smtClean="0"/>
              <a:t>en </a:t>
            </a:r>
            <a:r>
              <a:rPr lang="fr-FR" altLang="fr-FR" sz="1800" dirty="0"/>
              <a:t>marche d’escalier</a:t>
            </a:r>
          </a:p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dirty="0"/>
              <a:t>7- </a:t>
            </a:r>
            <a:r>
              <a:rPr lang="fr-FR" altLang="fr-FR" sz="1800" b="1" dirty="0"/>
              <a:t>Trop belle</a:t>
            </a:r>
            <a:r>
              <a:rPr lang="fr-FR" altLang="fr-FR" sz="1800" dirty="0"/>
              <a:t> image postérieure</a:t>
            </a:r>
          </a:p>
          <a:p>
            <a:pPr eaLnBrk="1" hangingPunct="1">
              <a:lnSpc>
                <a:spcPct val="92000"/>
              </a:lnSpc>
              <a:buFont typeface="Wingdings" panose="05000000000000000000" pitchFamily="2" charset="2"/>
              <a:buNone/>
            </a:pPr>
            <a:r>
              <a:rPr lang="fr-FR" altLang="fr-FR" sz="1800" dirty="0"/>
              <a:t>8- </a:t>
            </a:r>
            <a:r>
              <a:rPr lang="fr-FR" altLang="fr-FR" sz="1800" b="1" dirty="0"/>
              <a:t>Glissement </a:t>
            </a:r>
            <a:r>
              <a:rPr lang="fr-FR" altLang="fr-FR" sz="1800" dirty="0"/>
              <a:t>conservé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sz="2000" dirty="0" smtClean="0">
                <a:solidFill>
                  <a:srgbClr val="FFFF00"/>
                </a:solidFill>
              </a:rPr>
              <a:t>PNEUMOPATHIE, DEFINITION</a:t>
            </a:r>
            <a:endParaRPr lang="fr-FR" altLang="fr-FR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2" name="Image 1" descr="Pneumopathie (5)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21996"/>
          <a:stretch/>
        </p:blipFill>
        <p:spPr>
          <a:xfrm>
            <a:off x="5652120" y="1916832"/>
            <a:ext cx="2681462" cy="37853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7020272" y="116632"/>
            <a:ext cx="2012231" cy="11247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9021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FFFF00"/>
                </a:solidFill>
              </a:rPr>
              <a:t>PNEUMOPATHIE</a:t>
            </a:r>
            <a:endParaRPr lang="fr-FR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4" name="SI et S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7559" t="5160" r="21774" b="12018"/>
          <a:stretch/>
        </p:blipFill>
        <p:spPr>
          <a:xfrm>
            <a:off x="539552" y="1844824"/>
            <a:ext cx="3575418" cy="4130008"/>
          </a:xfrm>
        </p:spPr>
      </p:pic>
      <p:pic>
        <p:nvPicPr>
          <p:cNvPr id="5" name="Pleuropneumopathie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1869" t="5687" r="26237" b="11057"/>
          <a:stretch/>
        </p:blipFill>
        <p:spPr>
          <a:xfrm>
            <a:off x="5436096" y="1844824"/>
            <a:ext cx="3316432" cy="40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FFFF00"/>
                </a:solidFill>
              </a:rPr>
              <a:t>Diagnostic de PNEUMOPATHIE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425574"/>
            <a:ext cx="8407400" cy="5243785"/>
          </a:xfrm>
        </p:spPr>
        <p:txBody>
          <a:bodyPr>
            <a:noAutofit/>
          </a:bodyPr>
          <a:lstStyle/>
          <a:p>
            <a:r>
              <a:rPr lang="fr-FR" sz="1400" dirty="0"/>
              <a:t>2683 patients consultants aux urgences pour dyspnée aigue </a:t>
            </a:r>
          </a:p>
          <a:p>
            <a:pPr lvl="1"/>
            <a:r>
              <a:rPr lang="fr-FR" sz="1400" dirty="0"/>
              <a:t>38% ont une </a:t>
            </a:r>
            <a:r>
              <a:rPr lang="fr-FR" sz="1400" dirty="0" smtClean="0"/>
              <a:t>pneumonie</a:t>
            </a:r>
          </a:p>
          <a:p>
            <a:pPr lvl="1"/>
            <a:endParaRPr lang="fr-FR" sz="1400" dirty="0"/>
          </a:p>
          <a:p>
            <a:r>
              <a:rPr lang="fr-FR" sz="1400" dirty="0" smtClean="0"/>
              <a:t>Echographie est une aide au diagnostic et suivi des pneumopathies</a:t>
            </a:r>
          </a:p>
          <a:p>
            <a:pPr lvl="1"/>
            <a:r>
              <a:rPr lang="fr-FR" sz="1400" dirty="0" smtClean="0"/>
              <a:t>Moins irradiant et moins cher que </a:t>
            </a:r>
            <a:r>
              <a:rPr lang="fr-FR" sz="1400" dirty="0" err="1" smtClean="0"/>
              <a:t>rx</a:t>
            </a:r>
            <a:r>
              <a:rPr lang="fr-FR" sz="1400" dirty="0" smtClean="0"/>
              <a:t>/scanner</a:t>
            </a:r>
          </a:p>
          <a:p>
            <a:pPr lvl="1"/>
            <a:r>
              <a:rPr lang="fr-FR" sz="1400" dirty="0" smtClean="0"/>
              <a:t>Ne peut pas exclure une pneumonie</a:t>
            </a:r>
          </a:p>
          <a:p>
            <a:pPr lvl="1"/>
            <a:r>
              <a:rPr lang="fr-FR" sz="1400" dirty="0" smtClean="0"/>
              <a:t>Précision diagnostique de &gt; 90%</a:t>
            </a:r>
          </a:p>
          <a:p>
            <a:pPr lvl="1"/>
            <a:endParaRPr lang="fr-FR" sz="1400" dirty="0" smtClean="0"/>
          </a:p>
          <a:p>
            <a:r>
              <a:rPr lang="fr-FR" sz="1400" dirty="0" smtClean="0"/>
              <a:t>Diagnostic </a:t>
            </a:r>
            <a:r>
              <a:rPr lang="fr-FR" sz="1400" dirty="0"/>
              <a:t>et suivi des pleurésies associées </a:t>
            </a:r>
            <a:r>
              <a:rPr lang="fr-FR" sz="1400" dirty="0" smtClean="0"/>
              <a:t>(+ </a:t>
            </a:r>
            <a:r>
              <a:rPr lang="fr-FR" sz="1400" dirty="0"/>
              <a:t>55% des cas</a:t>
            </a:r>
            <a:r>
              <a:rPr lang="fr-FR" sz="1400" dirty="0" smtClean="0"/>
              <a:t>)</a:t>
            </a:r>
            <a:endParaRPr lang="fr-FR" sz="1400" dirty="0"/>
          </a:p>
          <a:p>
            <a:r>
              <a:rPr lang="fr-FR" sz="1400" dirty="0" err="1" smtClean="0"/>
              <a:t>Bronchogramme</a:t>
            </a:r>
            <a:r>
              <a:rPr lang="fr-FR" sz="1400" dirty="0" smtClean="0"/>
              <a:t> est présent dans 70 à 88% des cas </a:t>
            </a:r>
          </a:p>
          <a:p>
            <a:pPr lvl="1"/>
            <a:r>
              <a:rPr lang="fr-FR" sz="1400" dirty="0" smtClean="0"/>
              <a:t>signe d’infection bactérienne</a:t>
            </a:r>
          </a:p>
          <a:p>
            <a:endParaRPr lang="fr-FR" sz="1400" dirty="0" smtClean="0"/>
          </a:p>
          <a:p>
            <a:r>
              <a:rPr lang="fr-FR" sz="1400" dirty="0" smtClean="0"/>
              <a:t>Dépistage </a:t>
            </a:r>
            <a:r>
              <a:rPr lang="fr-FR" sz="1400" dirty="0" err="1" smtClean="0"/>
              <a:t>abcédation</a:t>
            </a:r>
            <a:r>
              <a:rPr lang="fr-FR" sz="1400" dirty="0" smtClean="0"/>
              <a:t> intra pneumonique</a:t>
            </a:r>
          </a:p>
          <a:p>
            <a:pPr lvl="1"/>
            <a:r>
              <a:rPr lang="fr-FR" sz="1400" dirty="0" smtClean="0"/>
              <a:t>+/- ponction/drainage </a:t>
            </a:r>
            <a:r>
              <a:rPr lang="fr-FR" sz="1400" dirty="0" err="1"/>
              <a:t>é</a:t>
            </a:r>
            <a:r>
              <a:rPr lang="fr-FR" sz="1400" dirty="0" err="1" smtClean="0"/>
              <a:t>choguidée</a:t>
            </a:r>
            <a:r>
              <a:rPr lang="fr-FR" sz="1400" dirty="0" smtClean="0"/>
              <a:t> aussi performant que </a:t>
            </a:r>
            <a:r>
              <a:rPr lang="fr-FR" sz="1400" dirty="0" err="1" smtClean="0"/>
              <a:t>scannoguidée</a:t>
            </a:r>
            <a:endParaRPr lang="fr-FR" sz="1400" dirty="0"/>
          </a:p>
        </p:txBody>
      </p:sp>
      <p:pic>
        <p:nvPicPr>
          <p:cNvPr id="5" name="Espace réservé du contenu 3" descr="thoracic ultrasound ERS book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>
          <a:xfrm>
            <a:off x="7308303" y="0"/>
            <a:ext cx="1832933" cy="1292049"/>
          </a:xfrm>
          <a:prstGeom prst="rect">
            <a:avLst/>
          </a:prstGeom>
        </p:spPr>
      </p:pic>
      <p:pic>
        <p:nvPicPr>
          <p:cNvPr id="6" name="Image 5" descr="Pneumopathie (5)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21996"/>
          <a:stretch/>
        </p:blipFill>
        <p:spPr>
          <a:xfrm>
            <a:off x="7020272" y="1340768"/>
            <a:ext cx="1722170" cy="1872208"/>
          </a:xfrm>
          <a:prstGeom prst="rect">
            <a:avLst/>
          </a:prstGeom>
        </p:spPr>
      </p:pic>
      <p:pic>
        <p:nvPicPr>
          <p:cNvPr id="8" name="Espace réservé du contenu 4" descr="pneumopathie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 t="4791" r="15432" b="5598"/>
          <a:stretch/>
        </p:blipFill>
        <p:spPr>
          <a:xfrm>
            <a:off x="7020272" y="3284984"/>
            <a:ext cx="1736235" cy="1782199"/>
          </a:xfrm>
          <a:prstGeom prst="rect">
            <a:avLst/>
          </a:prstGeom>
        </p:spPr>
      </p:pic>
      <p:pic>
        <p:nvPicPr>
          <p:cNvPr id="4" name="Image 3" descr="pleuropneumopathieabces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r="18293" b="15187"/>
          <a:stretch/>
        </p:blipFill>
        <p:spPr>
          <a:xfrm>
            <a:off x="7020272" y="5157192"/>
            <a:ext cx="1800200" cy="15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0998" y="1425388"/>
            <a:ext cx="3974978" cy="2219636"/>
          </a:xfrm>
        </p:spPr>
        <p:txBody>
          <a:bodyPr>
            <a:noAutofit/>
          </a:bodyPr>
          <a:lstStyle/>
          <a:p>
            <a:r>
              <a:rPr lang="fr-FR" sz="1600" b="0" dirty="0" smtClean="0"/>
              <a:t>8 </a:t>
            </a:r>
            <a:r>
              <a:rPr lang="fr-FR" sz="1600" b="0" dirty="0" err="1" smtClean="0"/>
              <a:t>métanalyses</a:t>
            </a:r>
            <a:r>
              <a:rPr lang="fr-FR" sz="1600" b="0" dirty="0" smtClean="0"/>
              <a:t> EPP et PAC </a:t>
            </a:r>
          </a:p>
          <a:p>
            <a:pPr lvl="1">
              <a:buFont typeface="Wingdings" charset="2"/>
              <a:buChar char="§"/>
            </a:pPr>
            <a:r>
              <a:rPr lang="fr-FR" dirty="0" smtClean="0"/>
              <a:t>Sensibilité 85-97%</a:t>
            </a:r>
          </a:p>
          <a:p>
            <a:pPr lvl="1">
              <a:buFont typeface="Wingdings" charset="2"/>
              <a:buChar char="§"/>
            </a:pPr>
            <a:r>
              <a:rPr lang="fr-FR" dirty="0" smtClean="0"/>
              <a:t>Spécificité 80-96%</a:t>
            </a:r>
          </a:p>
          <a:p>
            <a:pPr lvl="1">
              <a:buFont typeface="Wingdings" charset="2"/>
              <a:buChar char="§"/>
            </a:pPr>
            <a:r>
              <a:rPr lang="fr-FR" dirty="0" smtClean="0"/>
              <a:t>Permet le diagnostic + de PAC au cours de l’analyse clinique</a:t>
            </a:r>
          </a:p>
          <a:p>
            <a:pPr lvl="1">
              <a:buFont typeface="Wingdings" charset="2"/>
              <a:buChar char="§"/>
            </a:pPr>
            <a:r>
              <a:rPr lang="fr-FR" dirty="0" smtClean="0"/>
              <a:t>Ne permet pas d’exclure une PAC</a:t>
            </a:r>
          </a:p>
          <a:p>
            <a:pPr lvl="1"/>
            <a:endParaRPr lang="fr-FR" dirty="0" smtClean="0"/>
          </a:p>
          <a:p>
            <a:r>
              <a:rPr lang="fr-FR" sz="1600" b="0" dirty="0" smtClean="0"/>
              <a:t>L’EPP fait mieux que la radio</a:t>
            </a:r>
          </a:p>
          <a:p>
            <a:pPr marL="0" indent="0">
              <a:buNone/>
            </a:pPr>
            <a:endParaRPr lang="fr-FR" sz="1600" b="0" dirty="0" smtClean="0"/>
          </a:p>
          <a:p>
            <a:endParaRPr lang="fr-FR" sz="1400" b="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Diagnostic de PNEUMOPATHIE</a:t>
            </a:r>
            <a:endParaRPr lang="fr-FR" sz="2000" dirty="0"/>
          </a:p>
        </p:txBody>
      </p:sp>
      <p:pic>
        <p:nvPicPr>
          <p:cNvPr id="6" name="Espace réservé du contenu 5" descr="pneumopathie.png"/>
          <p:cNvPicPr>
            <a:picLocks noGrp="1" noChangeAspect="1"/>
          </p:cNvPicPr>
          <p:nvPr>
            <p:ph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589" b="-63589"/>
          <a:stretch>
            <a:fillRect/>
          </a:stretch>
        </p:blipFill>
        <p:spPr>
          <a:xfrm>
            <a:off x="4644008" y="0"/>
            <a:ext cx="4320480" cy="5157192"/>
          </a:xfrm>
        </p:spPr>
      </p:pic>
      <p:pic>
        <p:nvPicPr>
          <p:cNvPr id="5" name="Espace réservé du contenu 3" descr="thoracic ultrasound ERS book2018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>
          <a:xfrm>
            <a:off x="7380311" y="0"/>
            <a:ext cx="1760925" cy="1292049"/>
          </a:xfrm>
          <a:prstGeom prst="rect">
            <a:avLst/>
          </a:prstGeom>
        </p:spPr>
      </p:pic>
      <p:pic>
        <p:nvPicPr>
          <p:cNvPr id="7" name="Pleuropneumopath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31869" t="5687" r="26237" b="11057"/>
          <a:stretch/>
        </p:blipFill>
        <p:spPr>
          <a:xfrm>
            <a:off x="6876256" y="3861048"/>
            <a:ext cx="2092296" cy="2837449"/>
          </a:xfrm>
          <a:prstGeom prst="rect">
            <a:avLst/>
          </a:prstGeom>
        </p:spPr>
      </p:pic>
      <p:pic>
        <p:nvPicPr>
          <p:cNvPr id="8" name="Image 7" descr="Pneumopathie (5)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r="21996" b="9107"/>
          <a:stretch/>
        </p:blipFill>
        <p:spPr>
          <a:xfrm>
            <a:off x="4572000" y="3861048"/>
            <a:ext cx="2222381" cy="285154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51520" y="3806262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fr-FR" sz="1600" i="1" dirty="0" err="1">
                <a:latin typeface="+mn-lt"/>
              </a:rPr>
              <a:t>Ressig</a:t>
            </a:r>
            <a:r>
              <a:rPr lang="fr-FR" sz="1600" i="1" dirty="0">
                <a:latin typeface="+mn-lt"/>
              </a:rPr>
              <a:t> A. </a:t>
            </a:r>
            <a:r>
              <a:rPr lang="fr-FR" sz="1600" i="1" dirty="0" err="1">
                <a:latin typeface="+mn-lt"/>
              </a:rPr>
              <a:t>Chest</a:t>
            </a:r>
            <a:r>
              <a:rPr lang="fr-FR" sz="1600" i="1" dirty="0">
                <a:latin typeface="+mn-lt"/>
              </a:rPr>
              <a:t> 2012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326 patients suspectés PAC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Prospectif, multicentrique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Examen + biologie + EPP et RP 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63% des patients PAC +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Se 93,4% et </a:t>
            </a:r>
            <a:r>
              <a:rPr lang="fr-FR" sz="1600" dirty="0" err="1">
                <a:latin typeface="+mn-lt"/>
              </a:rPr>
              <a:t>Sp</a:t>
            </a:r>
            <a:r>
              <a:rPr lang="fr-FR" sz="1600" dirty="0">
                <a:latin typeface="+mn-lt"/>
              </a:rPr>
              <a:t> 97,7%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97,6% condensations 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86,7% </a:t>
            </a:r>
            <a:r>
              <a:rPr lang="fr-FR" sz="1600" dirty="0" err="1">
                <a:latin typeface="+mn-lt"/>
              </a:rPr>
              <a:t>bronchogramme</a:t>
            </a:r>
            <a:r>
              <a:rPr lang="fr-FR" sz="1600" dirty="0">
                <a:latin typeface="+mn-lt"/>
              </a:rPr>
              <a:t> aérique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54,4% épanchement</a:t>
            </a:r>
          </a:p>
          <a:p>
            <a:pPr lvl="1">
              <a:buFont typeface="Wingdings" charset="2"/>
              <a:buChar char="§"/>
            </a:pPr>
            <a:r>
              <a:rPr lang="fr-FR" sz="1600" dirty="0">
                <a:latin typeface="+mn-lt"/>
              </a:rPr>
              <a:t>8% de pneumopathie non dépistées à l’EPP</a:t>
            </a:r>
          </a:p>
          <a:p>
            <a:pPr marL="285750" indent="-285750">
              <a:buFont typeface="Arial"/>
              <a:buChar char="•"/>
            </a:pP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577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07504" y="1412776"/>
            <a:ext cx="8608888" cy="4857403"/>
          </a:xfrm>
        </p:spPr>
        <p:txBody>
          <a:bodyPr>
            <a:normAutofit/>
          </a:bodyPr>
          <a:lstStyle/>
          <a:p>
            <a:pPr lvl="2">
              <a:buFont typeface="Wingdings" charset="2"/>
              <a:buChar char="§"/>
            </a:pPr>
            <a:r>
              <a:rPr lang="fr-FR" sz="1600" i="1" dirty="0"/>
              <a:t>Jones B. et al. </a:t>
            </a:r>
            <a:r>
              <a:rPr lang="fr-FR" sz="1600" i="1" dirty="0" err="1"/>
              <a:t>Chest</a:t>
            </a:r>
            <a:r>
              <a:rPr lang="fr-FR" sz="1600" i="1" dirty="0"/>
              <a:t> </a:t>
            </a:r>
            <a:r>
              <a:rPr lang="fr-FR" sz="1600" i="1" dirty="0" smtClean="0"/>
              <a:t>2016</a:t>
            </a:r>
          </a:p>
          <a:p>
            <a:pPr lvl="2">
              <a:buFont typeface="Wingdings" charset="2"/>
              <a:buChar char="§"/>
            </a:pPr>
            <a:r>
              <a:rPr lang="fr-FR" sz="1600" dirty="0" smtClean="0"/>
              <a:t>Etude prospective, pédiatrie (naissance-21ans)</a:t>
            </a:r>
          </a:p>
          <a:p>
            <a:pPr lvl="2">
              <a:buFont typeface="Wingdings" charset="2"/>
              <a:buChar char="§"/>
            </a:pPr>
            <a:r>
              <a:rPr lang="fr-FR" sz="1600" dirty="0" smtClean="0"/>
              <a:t>Evaluer la faisabilité et sécurité à substituer l’EPP à la RP chez des enfants cliniquement suspects de pneumopathie</a:t>
            </a:r>
          </a:p>
          <a:p>
            <a:pPr lvl="3">
              <a:buFont typeface="Wingdings" charset="2"/>
              <a:buChar char="§"/>
            </a:pPr>
            <a:r>
              <a:rPr lang="fr-FR" dirty="0" smtClean="0"/>
              <a:t>15 pédiatres seniors et juniors avec 1h de training Echo PP</a:t>
            </a:r>
          </a:p>
          <a:p>
            <a:pPr lvl="3">
              <a:buFont typeface="Wingdings" charset="2"/>
              <a:buChar char="§"/>
            </a:pPr>
            <a:r>
              <a:rPr lang="fr-FR" dirty="0" smtClean="0"/>
              <a:t>Consolidations avec </a:t>
            </a:r>
            <a:r>
              <a:rPr lang="fr-FR" dirty="0" err="1" smtClean="0"/>
              <a:t>bronchogramme</a:t>
            </a:r>
            <a:endParaRPr lang="fr-FR" dirty="0" smtClean="0"/>
          </a:p>
          <a:p>
            <a:pPr lvl="3">
              <a:buFont typeface="Wingdings" charset="2"/>
              <a:buChar char="§"/>
            </a:pPr>
            <a:r>
              <a:rPr lang="fr-FR" dirty="0" smtClean="0"/>
              <a:t>Lignes B, +/ confluentes, petites consolidations sous pleurales = viral </a:t>
            </a:r>
            <a:endParaRPr lang="fr-FR" dirty="0"/>
          </a:p>
          <a:p>
            <a:pPr lvl="3">
              <a:buFont typeface="Wingdings" charset="2"/>
              <a:buChar char="§"/>
            </a:pPr>
            <a:r>
              <a:rPr lang="fr-FR" dirty="0" smtClean="0"/>
              <a:t>1 groupe Echographie +/- radio / 1 groupe radio puis écho</a:t>
            </a:r>
          </a:p>
          <a:p>
            <a:pPr lvl="3">
              <a:buFont typeface="Wingdings" charset="2"/>
              <a:buChar char="§"/>
            </a:pPr>
            <a:endParaRPr lang="fr-FR" dirty="0" smtClean="0"/>
          </a:p>
          <a:p>
            <a:pPr lvl="2">
              <a:buFont typeface="Wingdings" charset="2"/>
              <a:buChar char="§"/>
            </a:pPr>
            <a:r>
              <a:rPr lang="fr-FR" sz="1600" dirty="0"/>
              <a:t>- 38% de </a:t>
            </a:r>
            <a:r>
              <a:rPr lang="fr-FR" sz="1600" dirty="0" smtClean="0"/>
              <a:t>Radio réalisées </a:t>
            </a:r>
            <a:endParaRPr lang="fr-FR" sz="1600" dirty="0"/>
          </a:p>
          <a:p>
            <a:pPr lvl="3">
              <a:buFont typeface="Wingdings" charset="2"/>
              <a:buChar char="§"/>
            </a:pPr>
            <a:r>
              <a:rPr lang="fr-FR" dirty="0" smtClean="0"/>
              <a:t>Pour Radio demandée pour 46% par service/famille</a:t>
            </a:r>
          </a:p>
          <a:p>
            <a:pPr lvl="4">
              <a:buFont typeface="Wingdings" charset="2"/>
              <a:buChar char="§"/>
            </a:pPr>
            <a:r>
              <a:rPr lang="fr-FR" sz="1600" dirty="0" smtClean="0"/>
              <a:t>67% de radio non demandées</a:t>
            </a:r>
          </a:p>
          <a:p>
            <a:pPr lvl="4">
              <a:buFont typeface="Wingdings" charset="2"/>
              <a:buChar char="§"/>
            </a:pPr>
            <a:endParaRPr lang="fr-FR" sz="1600" dirty="0" smtClean="0"/>
          </a:p>
          <a:p>
            <a:pPr lvl="2">
              <a:buFont typeface="Wingdings" charset="2"/>
              <a:buChar char="§"/>
            </a:pPr>
            <a:r>
              <a:rPr lang="fr-FR" sz="1600" dirty="0" smtClean="0"/>
              <a:t>pas </a:t>
            </a:r>
            <a:r>
              <a:rPr lang="fr-FR" sz="1600" dirty="0"/>
              <a:t>de pneumonie </a:t>
            </a:r>
            <a:r>
              <a:rPr lang="fr-FR" sz="1600" dirty="0" smtClean="0"/>
              <a:t>ratée</a:t>
            </a:r>
          </a:p>
          <a:p>
            <a:endParaRPr lang="fr-FR" sz="1600" dirty="0" smtClean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/>
            <a:r>
              <a:rPr lang="fr-FR" sz="2000" dirty="0" smtClean="0">
                <a:solidFill>
                  <a:srgbClr val="FFFF00"/>
                </a:solidFill>
              </a:rPr>
              <a:t>PNEUMOPATHIE  Moins de Radio et plus d’Echo ?</a:t>
            </a:r>
            <a:endParaRPr lang="fr-FR" sz="2000" dirty="0"/>
          </a:p>
        </p:txBody>
      </p:sp>
      <p:pic>
        <p:nvPicPr>
          <p:cNvPr id="5" name="Image 4" descr="Sans tit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557664"/>
            <a:ext cx="3024336" cy="318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thoracic ultrasound ERS book2018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/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  <a:cs typeface="Comic Sans MS"/>
              </a:rPr>
              <a:t>Monographie ERS 2018</a:t>
            </a:r>
            <a:endParaRPr lang="fr-FR" dirty="0">
              <a:solidFill>
                <a:srgbClr val="FFFF00"/>
              </a:solidFill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3428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pneumopathi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" r="-1513"/>
          <a:stretch/>
        </p:blipFill>
        <p:spPr>
          <a:xfrm>
            <a:off x="251520" y="1412776"/>
            <a:ext cx="4680520" cy="5027761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ECHO dans le Suivi DES PNEUMOPATHIES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652120" y="1628800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Dans ma pratique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600" dirty="0" smtClean="0"/>
              <a:t>1 radio aux urgences,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600" dirty="0" smtClean="0"/>
              <a:t>1 radio à la sortie, </a:t>
            </a:r>
          </a:p>
          <a:p>
            <a:pPr marL="285750" indent="-285750">
              <a:buFont typeface="Wingdings" charset="2"/>
              <a:buChar char="§"/>
            </a:pPr>
            <a:r>
              <a:rPr lang="fr-FR" sz="1600" dirty="0" smtClean="0"/>
              <a:t>1 écho tous les jours </a:t>
            </a:r>
            <a:endParaRPr lang="fr-FR" sz="1600" dirty="0"/>
          </a:p>
        </p:txBody>
      </p:sp>
      <p:pic>
        <p:nvPicPr>
          <p:cNvPr id="5" name="Image 4" descr="IMG_27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2060" y="3248980"/>
            <a:ext cx="360039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8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9781849840941.bod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0205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 descr="9781849840941.bod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63" y="11396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467544" y="5589240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51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971600" y="188640"/>
            <a:ext cx="8503403" cy="1069982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/>
            </a:r>
            <a:br>
              <a:rPr lang="fr-FR" sz="2000" dirty="0" smtClean="0">
                <a:solidFill>
                  <a:srgbClr val="FFFF00"/>
                </a:solidFill>
              </a:rPr>
            </a:br>
            <a:r>
              <a:rPr lang="fr-FR" sz="2000" dirty="0" smtClean="0">
                <a:solidFill>
                  <a:srgbClr val="FFFF00"/>
                </a:solidFill>
              </a:rPr>
              <a:t>Pour être visible le nodule doit avoir un contact pariétal</a:t>
            </a:r>
            <a:br>
              <a:rPr lang="fr-FR" sz="2000" dirty="0" smtClean="0">
                <a:solidFill>
                  <a:srgbClr val="FFFF00"/>
                </a:solidFill>
              </a:rPr>
            </a:br>
            <a:endParaRPr lang="fr-FR" sz="2000" dirty="0">
              <a:solidFill>
                <a:srgbClr val="FFFF00"/>
              </a:solidFill>
            </a:endParaRPr>
          </a:p>
        </p:txBody>
      </p:sp>
      <p:pic>
        <p:nvPicPr>
          <p:cNvPr id="6" name="Picture 5" descr="TDM par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838919" cy="212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s pleu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12776"/>
            <a:ext cx="2376264" cy="212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Espace réservé du contenu 18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1" t="9180" r="27417" b="23377"/>
          <a:stretch/>
        </p:blipFill>
        <p:spPr>
          <a:xfrm>
            <a:off x="5724128" y="3933056"/>
            <a:ext cx="2967486" cy="2576316"/>
          </a:xfrm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t="3363" r="19067" b="6745"/>
          <a:stretch/>
        </p:blipFill>
        <p:spPr bwMode="auto">
          <a:xfrm>
            <a:off x="6978879" y="1304575"/>
            <a:ext cx="1927945" cy="241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3609" r="13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lèche vers la droite 1"/>
          <p:cNvSpPr/>
          <p:nvPr/>
        </p:nvSpPr>
        <p:spPr>
          <a:xfrm>
            <a:off x="5868144" y="2420888"/>
            <a:ext cx="1080120" cy="432048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vers la droite 2"/>
          <p:cNvSpPr/>
          <p:nvPr/>
        </p:nvSpPr>
        <p:spPr>
          <a:xfrm>
            <a:off x="3419872" y="5085184"/>
            <a:ext cx="1944216" cy="432048"/>
          </a:xfrm>
          <a:prstGeom prst="right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087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Visualisation de la masse/nodule à contact pariétal</a:t>
            </a:r>
          </a:p>
          <a:p>
            <a:r>
              <a:rPr lang="fr-FR" dirty="0" smtClean="0"/>
              <a:t>Diagnostic épanchement pleural malin </a:t>
            </a:r>
          </a:p>
          <a:p>
            <a:pPr lvl="1"/>
            <a:r>
              <a:rPr lang="fr-FR" dirty="0" smtClean="0"/>
              <a:t>Hyper </a:t>
            </a:r>
            <a:r>
              <a:rPr lang="fr-FR" dirty="0" err="1" smtClean="0"/>
              <a:t>échogene</a:t>
            </a:r>
            <a:r>
              <a:rPr lang="fr-FR" dirty="0" smtClean="0"/>
              <a:t>, nodules pleuraux</a:t>
            </a:r>
          </a:p>
          <a:p>
            <a:r>
              <a:rPr lang="fr-FR" dirty="0" smtClean="0"/>
              <a:t>Recherche de paralysie diaphragmatique</a:t>
            </a:r>
          </a:p>
          <a:p>
            <a:r>
              <a:rPr lang="fr-FR" dirty="0" smtClean="0"/>
              <a:t>Aide aux biopsies </a:t>
            </a:r>
            <a:r>
              <a:rPr lang="fr-FR" dirty="0"/>
              <a:t>écho </a:t>
            </a:r>
            <a:r>
              <a:rPr lang="fr-FR" dirty="0" smtClean="0"/>
              <a:t>guidées pulmonaires, pleurales, adénopathies </a:t>
            </a:r>
          </a:p>
          <a:p>
            <a:r>
              <a:rPr lang="fr-FR" dirty="0" smtClean="0"/>
              <a:t>Evalue le risque d’envahissement pariétal </a:t>
            </a:r>
          </a:p>
          <a:p>
            <a:pPr lvl="1"/>
            <a:r>
              <a:rPr lang="fr-FR" dirty="0" smtClean="0"/>
              <a:t>perte de glissement pleural, </a:t>
            </a:r>
          </a:p>
          <a:p>
            <a:pPr lvl="1"/>
            <a:r>
              <a:rPr lang="fr-FR" dirty="0"/>
              <a:t>p</a:t>
            </a:r>
            <a:r>
              <a:rPr lang="fr-FR" dirty="0" smtClean="0"/>
              <a:t>erte du </a:t>
            </a:r>
            <a:r>
              <a:rPr lang="fr-FR" dirty="0" err="1" smtClean="0"/>
              <a:t>lisere</a:t>
            </a:r>
            <a:r>
              <a:rPr lang="fr-FR" dirty="0" smtClean="0"/>
              <a:t> graisseux</a:t>
            </a:r>
          </a:p>
          <a:p>
            <a:pPr lvl="1"/>
            <a:r>
              <a:rPr lang="fr-FR" dirty="0" err="1" smtClean="0"/>
              <a:t>protusion</a:t>
            </a:r>
            <a:r>
              <a:rPr lang="fr-FR" dirty="0" smtClean="0"/>
              <a:t> </a:t>
            </a:r>
            <a:r>
              <a:rPr lang="fr-FR" dirty="0" err="1" smtClean="0"/>
              <a:t>parietale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Intérêt Echo en oncologie thoracique</a:t>
            </a:r>
            <a:endParaRPr lang="fr-FR" sz="2000" dirty="0">
              <a:solidFill>
                <a:srgbClr val="FFFF00"/>
              </a:solidFill>
            </a:endParaRPr>
          </a:p>
        </p:txBody>
      </p:sp>
      <p:pic>
        <p:nvPicPr>
          <p:cNvPr id="4" name="Image 3" descr="metastases pulmonair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2" b="12852"/>
          <a:stretch/>
        </p:blipFill>
        <p:spPr>
          <a:xfrm>
            <a:off x="7236296" y="4935296"/>
            <a:ext cx="1907704" cy="1922703"/>
          </a:xfrm>
          <a:prstGeom prst="rect">
            <a:avLst/>
          </a:prstGeom>
        </p:spPr>
      </p:pic>
      <p:pic>
        <p:nvPicPr>
          <p:cNvPr id="6" name="Espace réservé du contenu 3" descr="masse pulmonaire RGUIA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r="18997" b="16561"/>
          <a:stretch/>
        </p:blipFill>
        <p:spPr>
          <a:xfrm>
            <a:off x="5004048" y="4941168"/>
            <a:ext cx="2094385" cy="1916832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772816"/>
            <a:ext cx="1728192" cy="156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space réservé du contenu 3" descr="thoracic ultrasound ERS book2018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8" b="30848"/>
          <a:stretch>
            <a:fillRect/>
          </a:stretch>
        </p:blipFill>
        <p:spPr>
          <a:xfrm>
            <a:off x="7380311" y="0"/>
            <a:ext cx="1760925" cy="12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9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ne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19" r="-31219"/>
          <a:stretch>
            <a:fillRect/>
          </a:stretch>
        </p:blipFill>
        <p:spPr>
          <a:xfrm>
            <a:off x="381000" y="1268760"/>
            <a:ext cx="8407400" cy="5400599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Radio, scanner, Echo, et biopsie !</a:t>
            </a:r>
            <a:endParaRPr lang="fr-F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8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9813" y="355600"/>
            <a:ext cx="7723187" cy="769144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Biopsies TDM ou Echo </a:t>
            </a:r>
            <a:r>
              <a:rPr lang="fr-FR" sz="2000" dirty="0" err="1" smtClean="0">
                <a:solidFill>
                  <a:srgbClr val="FFFF00"/>
                </a:solidFill>
              </a:rPr>
              <a:t>guidees</a:t>
            </a:r>
            <a:r>
              <a:rPr lang="fr-FR" sz="2000" dirty="0" smtClean="0">
                <a:solidFill>
                  <a:srgbClr val="FFFF00"/>
                </a:solidFill>
              </a:rPr>
              <a:t> ?</a:t>
            </a:r>
            <a:br>
              <a:rPr lang="fr-FR" sz="2000" dirty="0" smtClean="0">
                <a:solidFill>
                  <a:srgbClr val="FFFF00"/>
                </a:solidFill>
              </a:rPr>
            </a:br>
            <a:r>
              <a:rPr lang="fr-FR" sz="1600" i="1" dirty="0" err="1" smtClean="0">
                <a:solidFill>
                  <a:srgbClr val="FFFF00"/>
                </a:solidFill>
              </a:rPr>
              <a:t>Sconfienza</a:t>
            </a:r>
            <a:r>
              <a:rPr lang="fr-FR" sz="1600" i="1" dirty="0" smtClean="0">
                <a:solidFill>
                  <a:srgbClr val="FFFF00"/>
                </a:solidFill>
              </a:rPr>
              <a:t> </a:t>
            </a:r>
            <a:r>
              <a:rPr lang="fr-FR" sz="1600" i="1" dirty="0" err="1" smtClean="0">
                <a:solidFill>
                  <a:srgbClr val="FFFF00"/>
                </a:solidFill>
              </a:rPr>
              <a:t>Radiology</a:t>
            </a:r>
            <a:r>
              <a:rPr lang="fr-FR" sz="1600" i="1" dirty="0" smtClean="0">
                <a:solidFill>
                  <a:srgbClr val="FFFF00"/>
                </a:solidFill>
              </a:rPr>
              <a:t> 2013</a:t>
            </a:r>
            <a:br>
              <a:rPr lang="fr-FR" sz="1600" i="1" dirty="0" smtClean="0">
                <a:solidFill>
                  <a:srgbClr val="FFFF00"/>
                </a:solidFill>
              </a:rPr>
            </a:b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u="sng" dirty="0" smtClean="0">
                <a:solidFill>
                  <a:srgbClr val="FFFF00"/>
                </a:solidFill>
              </a:rPr>
              <a:t>lésions périphériques</a:t>
            </a:r>
            <a:r>
              <a:rPr lang="fr-FR" sz="2000" dirty="0" smtClean="0">
                <a:solidFill>
                  <a:srgbClr val="FFFF00"/>
                </a:solidFill>
              </a:rPr>
              <a:t/>
            </a:r>
            <a:br>
              <a:rPr lang="fr-FR" sz="2000" dirty="0" smtClean="0">
                <a:solidFill>
                  <a:srgbClr val="FFFF00"/>
                </a:solidFill>
              </a:rPr>
            </a:br>
            <a:endParaRPr lang="fr-FR" sz="2000" dirty="0">
              <a:solidFill>
                <a:srgbClr val="FFFF00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843112"/>
              </p:ext>
            </p:extLst>
          </p:nvPr>
        </p:nvGraphicFramePr>
        <p:xfrm>
          <a:off x="251520" y="1412776"/>
          <a:ext cx="8721306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854"/>
                <a:gridCol w="1389890"/>
                <a:gridCol w="2779781"/>
                <a:gridCol w="2779781"/>
              </a:tblGrid>
              <a:tr h="370840"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TDM</a:t>
                      </a:r>
                    </a:p>
                    <a:p>
                      <a:r>
                        <a:rPr lang="fr-FR" dirty="0" smtClean="0"/>
                        <a:t> n=170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Echo</a:t>
                      </a:r>
                    </a:p>
                    <a:p>
                      <a:r>
                        <a:rPr lang="fr-FR" dirty="0" smtClean="0"/>
                        <a:t>N=103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dirty="0" smtClean="0"/>
                        <a:t>S diagnostic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96,5%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97,1%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/>
                        <a:t>Complications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u="sng" dirty="0" smtClean="0"/>
                        <a:t>14,7%</a:t>
                      </a:r>
                      <a:endParaRPr lang="fr-FR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u="sng" dirty="0" smtClean="0"/>
                        <a:t>5,8%</a:t>
                      </a:r>
                      <a:endParaRPr lang="fr-FR" b="1" u="sng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Saignements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1,2%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1%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dirty="0" smtClean="0"/>
                        <a:t>Durée</a:t>
                      </a:r>
                      <a:r>
                        <a:rPr lang="fr-FR" baseline="0" dirty="0" smtClean="0"/>
                        <a:t> de l’acte</a:t>
                      </a:r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u="sng" dirty="0" smtClean="0"/>
                        <a:t>556 sec</a:t>
                      </a:r>
                      <a:r>
                        <a:rPr lang="fr-FR" b="1" u="sng" baseline="0" dirty="0" smtClean="0"/>
                        <a:t> (9’)</a:t>
                      </a:r>
                      <a:endParaRPr lang="fr-FR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u="sng" dirty="0" smtClean="0"/>
                        <a:t>321 sec (5’)</a:t>
                      </a:r>
                      <a:endParaRPr lang="fr-FR" b="1" u="sng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539552" y="4221088"/>
            <a:ext cx="509256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latin typeface="+mn-lt"/>
              </a:rPr>
              <a:t>Pour un même résultat, </a:t>
            </a:r>
          </a:p>
          <a:p>
            <a:r>
              <a:rPr lang="fr-FR" sz="2000" dirty="0" smtClean="0">
                <a:latin typeface="+mn-lt"/>
              </a:rPr>
              <a:t>la biopsie </a:t>
            </a:r>
            <a:r>
              <a:rPr lang="fr-FR" sz="2000" dirty="0" err="1" smtClean="0">
                <a:latin typeface="+mn-lt"/>
              </a:rPr>
              <a:t>échoguidée</a:t>
            </a:r>
            <a:endParaRPr lang="fr-FR" sz="2000" dirty="0">
              <a:latin typeface="+mn-lt"/>
            </a:endParaRPr>
          </a:p>
          <a:p>
            <a:r>
              <a:rPr lang="fr-FR" sz="2000" dirty="0" smtClean="0">
                <a:latin typeface="+mn-lt"/>
              </a:rPr>
              <a:t>- Moins de PNT</a:t>
            </a:r>
          </a:p>
          <a:p>
            <a:r>
              <a:rPr lang="fr-FR" sz="2000" dirty="0" smtClean="0">
                <a:latin typeface="+mn-lt"/>
              </a:rPr>
              <a:t>- Plus rapide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5" name="Picture 6" descr="ss ple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33056"/>
            <a:ext cx="2736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3" descr="masse pulmonaire RGUIA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7" r="18997" b="16561"/>
          <a:stretch/>
        </p:blipFill>
        <p:spPr>
          <a:xfrm>
            <a:off x="3491880" y="3933056"/>
            <a:ext cx="2736304" cy="27203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7062888" y="116632"/>
            <a:ext cx="2081112" cy="108012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3556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-169711"/>
            <a:ext cx="7371222" cy="1075486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/>
            </a:r>
            <a:br>
              <a:rPr lang="fr-FR" sz="2000" dirty="0" smtClean="0">
                <a:solidFill>
                  <a:srgbClr val="FFFF00"/>
                </a:solidFill>
              </a:rPr>
            </a:br>
            <a:r>
              <a:rPr lang="fr-FR" sz="2000" dirty="0" smtClean="0">
                <a:solidFill>
                  <a:srgbClr val="FFFF00"/>
                </a:solidFill>
              </a:rPr>
              <a:t>Signes </a:t>
            </a:r>
            <a:r>
              <a:rPr lang="fr-FR" sz="2000" dirty="0">
                <a:solidFill>
                  <a:srgbClr val="FFFF00"/>
                </a:solidFill>
              </a:rPr>
              <a:t>d’envahissement de </a:t>
            </a:r>
            <a:r>
              <a:rPr lang="fr-FR" sz="2000" dirty="0" smtClean="0">
                <a:solidFill>
                  <a:srgbClr val="FFFF00"/>
                </a:solidFill>
              </a:rPr>
              <a:t>paroi</a:t>
            </a:r>
            <a:r>
              <a:rPr lang="fr-FR" sz="2000" dirty="0">
                <a:solidFill>
                  <a:srgbClr val="FFFF00"/>
                </a:solidFill>
              </a:rPr>
              <a:t/>
            </a:r>
            <a:br>
              <a:rPr lang="fr-FR" sz="2000" dirty="0">
                <a:solidFill>
                  <a:srgbClr val="FFFF00"/>
                </a:solidFill>
              </a:rPr>
            </a:br>
            <a:r>
              <a:rPr lang="fr-FR" sz="2000" dirty="0">
                <a:solidFill>
                  <a:srgbClr val="FFFF00"/>
                </a:solidFill>
              </a:rPr>
              <a:t>écho en haute fréquence &gt; à TDM</a:t>
            </a:r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567401"/>
              </p:ext>
            </p:extLst>
          </p:nvPr>
        </p:nvGraphicFramePr>
        <p:xfrm>
          <a:off x="-1" y="1040621"/>
          <a:ext cx="9144001" cy="5928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443"/>
                <a:gridCol w="1386730"/>
                <a:gridCol w="1086069"/>
                <a:gridCol w="2611057"/>
                <a:gridCol w="1207702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Nb</a:t>
                      </a:r>
                      <a:r>
                        <a:rPr lang="fr-FR" baseline="0" dirty="0" smtClean="0"/>
                        <a:t> patients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méthode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Critères d’envahissement</a:t>
                      </a:r>
                    </a:p>
                    <a:p>
                      <a:r>
                        <a:rPr lang="fr-FR" dirty="0" smtClean="0"/>
                        <a:t>2</a:t>
                      </a:r>
                      <a:r>
                        <a:rPr lang="fr-FR" baseline="0" dirty="0" smtClean="0"/>
                        <a:t> critères /3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sensibilité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spécificité</a:t>
                      </a:r>
                      <a:endParaRPr lang="fr-FR" dirty="0"/>
                    </a:p>
                  </a:txBody>
                  <a:tcPr/>
                </a:tc>
              </a:tr>
              <a:tr h="457200">
                <a:tc rowSpan="2">
                  <a:txBody>
                    <a:bodyPr/>
                    <a:lstStyle/>
                    <a:p>
                      <a:r>
                        <a:rPr lang="fr-FR" dirty="0" smtClean="0"/>
                        <a:t>Suzuki N </a:t>
                      </a:r>
                    </a:p>
                    <a:p>
                      <a:r>
                        <a:rPr lang="fr-FR" dirty="0" err="1" smtClean="0"/>
                        <a:t>Radiology</a:t>
                      </a:r>
                      <a:r>
                        <a:rPr lang="fr-FR" dirty="0" smtClean="0"/>
                        <a:t> 1993</a:t>
                      </a:r>
                    </a:p>
                    <a:p>
                      <a:r>
                        <a:rPr lang="fr-FR" dirty="0" smtClean="0"/>
                        <a:t>rétrospectif</a:t>
                      </a:r>
                      <a:endParaRPr lang="fr-F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r-FR" dirty="0" smtClean="0"/>
                        <a:t>19 </a:t>
                      </a:r>
                      <a:r>
                        <a:rPr lang="fr-FR" sz="1400" dirty="0" smtClean="0"/>
                        <a:t>envahissements </a:t>
                      </a:r>
                      <a:r>
                        <a:rPr lang="fr-FR" dirty="0" smtClean="0"/>
                        <a:t>/120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Echo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Interruption pleurale</a:t>
                      </a:r>
                    </a:p>
                    <a:p>
                      <a:r>
                        <a:rPr lang="fr-FR" dirty="0" smtClean="0"/>
                        <a:t>Extension</a:t>
                      </a:r>
                      <a:r>
                        <a:rPr lang="fr-FR" baseline="0" dirty="0" smtClean="0"/>
                        <a:t> dans paroi</a:t>
                      </a:r>
                    </a:p>
                    <a:p>
                      <a:r>
                        <a:rPr lang="fr-FR" baseline="0" dirty="0" smtClean="0"/>
                        <a:t>Absence de glissement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u="sng" dirty="0" smtClean="0"/>
                        <a:t>100%</a:t>
                      </a:r>
                      <a:endParaRPr lang="fr-FR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98%</a:t>
                      </a:r>
                      <a:endParaRPr lang="fr-FR" b="1" dirty="0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TDM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Raccord obtus</a:t>
                      </a:r>
                    </a:p>
                    <a:p>
                      <a:r>
                        <a:rPr lang="fr-FR" dirty="0" smtClean="0"/>
                        <a:t>Contact&gt;3cm</a:t>
                      </a:r>
                    </a:p>
                    <a:p>
                      <a:r>
                        <a:rPr lang="fr-FR" dirty="0" smtClean="0"/>
                        <a:t>Épaississement pleural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68%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66%</a:t>
                      </a:r>
                      <a:endParaRPr lang="fr-FR" dirty="0"/>
                    </a:p>
                  </a:txBody>
                  <a:tcPr/>
                </a:tc>
              </a:tr>
              <a:tr h="594360">
                <a:tc rowSpan="2">
                  <a:txBody>
                    <a:bodyPr/>
                    <a:lstStyle/>
                    <a:p>
                      <a:r>
                        <a:rPr lang="fr-FR" dirty="0" err="1" smtClean="0"/>
                        <a:t>Bandi</a:t>
                      </a:r>
                      <a:r>
                        <a:rPr lang="fr-FR" dirty="0" smtClean="0"/>
                        <a:t> V </a:t>
                      </a:r>
                    </a:p>
                    <a:p>
                      <a:r>
                        <a:rPr lang="fr-FR" dirty="0" err="1" smtClean="0"/>
                        <a:t>Chest</a:t>
                      </a:r>
                      <a:r>
                        <a:rPr lang="fr-FR" dirty="0" smtClean="0"/>
                        <a:t> 2008</a:t>
                      </a:r>
                    </a:p>
                    <a:p>
                      <a:r>
                        <a:rPr lang="fr-FR" dirty="0" smtClean="0"/>
                        <a:t>prospectif</a:t>
                      </a:r>
                      <a:endParaRPr lang="fr-FR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fr-FR" dirty="0" smtClean="0"/>
                        <a:t>26 </a:t>
                      </a:r>
                      <a:r>
                        <a:rPr lang="fr-FR" sz="1200" dirty="0" smtClean="0"/>
                        <a:t>envahissements</a:t>
                      </a:r>
                      <a:r>
                        <a:rPr lang="fr-FR" dirty="0" smtClean="0"/>
                        <a:t> /90</a:t>
                      </a:r>
                    </a:p>
                    <a:p>
                      <a:r>
                        <a:rPr lang="fr-FR" sz="1600" b="1" u="sng" dirty="0" smtClean="0"/>
                        <a:t>Corrélation avec </a:t>
                      </a:r>
                      <a:r>
                        <a:rPr lang="fr-FR" sz="1600" b="1" u="sng" dirty="0" err="1" smtClean="0"/>
                        <a:t>chir</a:t>
                      </a:r>
                      <a:r>
                        <a:rPr lang="fr-FR" sz="1600" b="1" u="sng" dirty="0" smtClean="0"/>
                        <a:t> et </a:t>
                      </a:r>
                      <a:r>
                        <a:rPr lang="fr-FR" sz="1600" b="1" u="sng" dirty="0" err="1" smtClean="0"/>
                        <a:t>anapath</a:t>
                      </a:r>
                      <a:endParaRPr lang="fr-FR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Echo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u="sng" dirty="0" smtClean="0"/>
                        <a:t>89%</a:t>
                      </a:r>
                      <a:endParaRPr lang="fr-FR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95%</a:t>
                      </a:r>
                      <a:endParaRPr lang="fr-FR" b="1" dirty="0"/>
                    </a:p>
                  </a:txBody>
                  <a:tcPr/>
                </a:tc>
              </a:tr>
              <a:tr h="5943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TDM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42%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100%</a:t>
                      </a:r>
                      <a:endParaRPr lang="fr-FR" dirty="0"/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fr-FR" sz="1800" dirty="0" err="1" smtClean="0">
                          <a:solidFill>
                            <a:schemeClr val="tx1"/>
                          </a:solidFill>
                        </a:rPr>
                        <a:t>Sugama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</a:rPr>
                        <a:t> Y</a:t>
                      </a:r>
                    </a:p>
                    <a:p>
                      <a:r>
                        <a:rPr lang="fr-FR" sz="1800" dirty="0" err="1" smtClean="0">
                          <a:solidFill>
                            <a:schemeClr val="tx1"/>
                          </a:solidFill>
                        </a:rPr>
                        <a:t>Chest</a:t>
                      </a:r>
                      <a:r>
                        <a:rPr lang="fr-FR" sz="1800" dirty="0" smtClean="0">
                          <a:solidFill>
                            <a:schemeClr val="tx1"/>
                          </a:solidFill>
                        </a:rPr>
                        <a:t> 1988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 smtClean="0"/>
                        <a:t>65 </a:t>
                      </a:r>
                    </a:p>
                    <a:p>
                      <a:r>
                        <a:rPr lang="fr-FR" sz="1600" b="1" u="sng" dirty="0" smtClean="0"/>
                        <a:t>Corrélation avec chirurgie</a:t>
                      </a:r>
                      <a:endParaRPr lang="fr-FR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Echo</a:t>
                      </a:r>
                      <a:endParaRPr lang="fr-F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Classification</a:t>
                      </a:r>
                      <a:r>
                        <a:rPr lang="fr-FR" baseline="0" dirty="0" smtClean="0"/>
                        <a:t> en 4 grades</a:t>
                      </a:r>
                    </a:p>
                    <a:p>
                      <a:r>
                        <a:rPr lang="fr-FR" sz="1100" dirty="0" smtClean="0"/>
                        <a:t>uP-0 :nodule non visible</a:t>
                      </a:r>
                    </a:p>
                    <a:p>
                      <a:r>
                        <a:rPr lang="fr-FR" sz="1100" dirty="0" smtClean="0"/>
                        <a:t>uP-1 nodule au contact de la plèvre, mobile(signe du glissement conservé)</a:t>
                      </a:r>
                    </a:p>
                    <a:p>
                      <a:r>
                        <a:rPr lang="fr-FR" sz="1100" dirty="0" smtClean="0"/>
                        <a:t>uP-2 plèvre irrégulière et signe du glissement perturbé</a:t>
                      </a:r>
                    </a:p>
                    <a:p>
                      <a:r>
                        <a:rPr lang="fr-FR" sz="1100" dirty="0" smtClean="0"/>
                        <a:t>uP-3 extension au delà de la ligne pulmonaire ,immobilité</a:t>
                      </a:r>
                    </a:p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smtClean="0"/>
                        <a:t>77 à 100%</a:t>
                      </a:r>
                      <a:r>
                        <a:rPr lang="fr-FR" sz="1400" b="0" dirty="0" smtClean="0"/>
                        <a:t>(</a:t>
                      </a:r>
                      <a:r>
                        <a:rPr lang="fr-FR" sz="1400" dirty="0" smtClean="0"/>
                        <a:t>grade 3)</a:t>
                      </a:r>
                      <a:endParaRPr lang="fr-FR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7092280" y="0"/>
            <a:ext cx="2051720" cy="10527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623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526660" cy="664234"/>
          </a:xfrm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Echo et </a:t>
            </a:r>
            <a:r>
              <a:rPr lang="fr-FR" sz="2000" dirty="0" err="1" smtClean="0">
                <a:solidFill>
                  <a:srgbClr val="FFFF00"/>
                </a:solidFill>
              </a:rPr>
              <a:t>Onco</a:t>
            </a:r>
            <a:r>
              <a:rPr lang="fr-FR" sz="2000" dirty="0" smtClean="0">
                <a:solidFill>
                  <a:srgbClr val="FFFF00"/>
                </a:solidFill>
              </a:rPr>
              <a:t> </a:t>
            </a:r>
            <a:r>
              <a:rPr lang="fr-FR" sz="2000" dirty="0" err="1" smtClean="0">
                <a:solidFill>
                  <a:srgbClr val="FFFF00"/>
                </a:solidFill>
              </a:rPr>
              <a:t>tho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9561" y="1556791"/>
            <a:ext cx="8333117" cy="498203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L’échographie est </a:t>
            </a:r>
            <a:r>
              <a:rPr lang="fr-FR" sz="2000" b="1" dirty="0" smtClean="0"/>
              <a:t>étonnamment sous employée </a:t>
            </a:r>
            <a:r>
              <a:rPr lang="fr-FR" sz="2000" dirty="0" smtClean="0"/>
              <a:t>alors qu’elle offre de nombreux avantages et que près de 40% des cancers pulmonaires ont un contact pariétal </a:t>
            </a:r>
            <a:r>
              <a:rPr lang="fr-FR" sz="1400" i="1" dirty="0" smtClean="0"/>
              <a:t>Nicolae </a:t>
            </a:r>
            <a:r>
              <a:rPr lang="fr-FR" sz="1400" i="1" dirty="0" err="1"/>
              <a:t>Rednic</a:t>
            </a:r>
            <a:r>
              <a:rPr lang="fr-FR" sz="1400" i="1" dirty="0"/>
              <a:t> </a:t>
            </a:r>
            <a:r>
              <a:rPr lang="fr-FR" sz="1400" i="1" dirty="0" err="1"/>
              <a:t>med</a:t>
            </a:r>
            <a:r>
              <a:rPr lang="fr-FR" sz="1400" i="1" dirty="0"/>
              <a:t> ultrason </a:t>
            </a:r>
            <a:r>
              <a:rPr lang="fr-FR" sz="1400" i="1" dirty="0" smtClean="0"/>
              <a:t>2010</a:t>
            </a:r>
            <a:endParaRPr lang="fr-FR" sz="2000" dirty="0" smtClean="0"/>
          </a:p>
          <a:p>
            <a:r>
              <a:rPr lang="fr-FR" sz="2000" dirty="0" smtClean="0"/>
              <a:t>Elle est </a:t>
            </a:r>
            <a:r>
              <a:rPr lang="fr-FR" sz="2000" b="1" dirty="0" smtClean="0"/>
              <a:t>plus performante que le scanner dans l’évaluation de l’envahissement pariétal</a:t>
            </a:r>
          </a:p>
          <a:p>
            <a:r>
              <a:rPr lang="fr-FR" sz="2000" b="1" dirty="0" smtClean="0"/>
              <a:t>Elle doit remplacer le scanner thoracique pour les ponctions biopsies des nodules pulmonaires périphériques</a:t>
            </a:r>
            <a:r>
              <a:rPr lang="fr-FR" sz="2000" dirty="0" smtClean="0"/>
              <a:t> </a:t>
            </a:r>
          </a:p>
          <a:p>
            <a:pPr lvl="1"/>
            <a:r>
              <a:rPr lang="fr-FR" sz="1800" dirty="0" smtClean="0"/>
              <a:t>mêmes résultats</a:t>
            </a:r>
          </a:p>
          <a:p>
            <a:pPr lvl="1"/>
            <a:r>
              <a:rPr lang="fr-FR" sz="1800" dirty="0" smtClean="0"/>
              <a:t>moindre irradiation, moindre cout , moindres complications, plus rapide                                                                              </a:t>
            </a:r>
            <a:r>
              <a:rPr lang="fr-FR" sz="1800" i="1" dirty="0" smtClean="0"/>
              <a:t> </a:t>
            </a:r>
            <a:endParaRPr lang="fr-FR" sz="1800" i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7092280" y="116632"/>
            <a:ext cx="2051720" cy="11247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4762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9781849840941.bod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4852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 descr="9781849840941.bod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63" y="11396"/>
            <a:ext cx="4731337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323528" y="5877272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51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f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86" r="-5586"/>
          <a:stretch>
            <a:fillRect/>
          </a:stretch>
        </p:blipFill>
        <p:spPr/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744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Image 9" descr="9781849840941.bod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0205"/>
            <a:ext cx="54006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 descr="9781849840941.body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r="3502"/>
          <a:stretch/>
        </p:blipFill>
        <p:spPr>
          <a:xfrm>
            <a:off x="4788024" y="0"/>
            <a:ext cx="4536000" cy="685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5552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 smtClean="0"/>
              <a:t>L’</a:t>
            </a:r>
            <a:r>
              <a:rPr lang="fr-FR" dirty="0"/>
              <a:t>é</a:t>
            </a:r>
            <a:r>
              <a:rPr lang="fr-FR" dirty="0" smtClean="0"/>
              <a:t>chographie a toute sa place dans l’exploration diaphragmatique </a:t>
            </a:r>
          </a:p>
          <a:p>
            <a:r>
              <a:rPr lang="fr-FR" dirty="0" smtClean="0"/>
              <a:t>Facile, Non irradiant, au lit du patient (</a:t>
            </a:r>
            <a:r>
              <a:rPr lang="fr-FR" dirty="0" err="1" smtClean="0"/>
              <a:t>neuroM</a:t>
            </a:r>
            <a:r>
              <a:rPr lang="fr-FR" dirty="0" smtClean="0"/>
              <a:t>, réanimation) non invasif</a:t>
            </a:r>
          </a:p>
          <a:p>
            <a:r>
              <a:rPr lang="fr-FR" dirty="0" smtClean="0"/>
              <a:t>Bien corrélée aux donnés des EFR et s’associe </a:t>
            </a:r>
            <a:r>
              <a:rPr lang="fr-FR" dirty="0"/>
              <a:t>aux EFR (CV c/a, </a:t>
            </a:r>
            <a:r>
              <a:rPr lang="fr-FR" dirty="0" err="1"/>
              <a:t>Pimax</a:t>
            </a:r>
            <a:r>
              <a:rPr lang="fr-FR" dirty="0"/>
              <a:t>, </a:t>
            </a:r>
            <a:r>
              <a:rPr lang="fr-FR" dirty="0" err="1"/>
              <a:t>Snip</a:t>
            </a:r>
            <a:r>
              <a:rPr lang="fr-FR" dirty="0" smtClean="0"/>
              <a:t>)</a:t>
            </a:r>
          </a:p>
          <a:p>
            <a:r>
              <a:rPr lang="fr-FR" dirty="0" smtClean="0"/>
              <a:t>Doit remplacer la scopie dans l’exploration d’une paralysie, et doit être faite avant </a:t>
            </a:r>
            <a:r>
              <a:rPr lang="fr-FR" dirty="0" err="1" smtClean="0"/>
              <a:t>Pdi</a:t>
            </a:r>
            <a:r>
              <a:rPr lang="fr-FR" dirty="0" smtClean="0"/>
              <a:t>, stimulation phrénique, EMG diaphragmatique</a:t>
            </a:r>
          </a:p>
          <a:p>
            <a:r>
              <a:rPr lang="fr-FR" dirty="0" smtClean="0"/>
              <a:t>Evaluation du diaphragme lors des pleurésies et avant toute ponction, des bilan de dyspnée (après chirurgie cardiaque/viscérale, AVC)</a:t>
            </a:r>
          </a:p>
          <a:p>
            <a:r>
              <a:rPr lang="fr-FR" dirty="0" smtClean="0"/>
              <a:t>Evaluation en pathologie neuromusculaire, en réanimation ( </a:t>
            </a:r>
            <a:r>
              <a:rPr lang="fr-FR" dirty="0" err="1" smtClean="0"/>
              <a:t>extubation</a:t>
            </a:r>
            <a:r>
              <a:rPr lang="fr-FR" dirty="0" smtClean="0"/>
              <a:t>, polytraumatisé )</a:t>
            </a:r>
          </a:p>
          <a:p>
            <a:r>
              <a:rPr lang="fr-FR" dirty="0" smtClean="0"/>
              <a:t>Dépistage </a:t>
            </a:r>
            <a:r>
              <a:rPr lang="fr-FR" dirty="0"/>
              <a:t>é</a:t>
            </a:r>
            <a:r>
              <a:rPr lang="fr-FR" dirty="0" smtClean="0"/>
              <a:t>chographique du mouvement paradoxal</a:t>
            </a:r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Echo et Diaphragme, </a:t>
            </a:r>
            <a:r>
              <a:rPr lang="fr-FR" sz="2000" dirty="0" err="1" smtClean="0">
                <a:solidFill>
                  <a:srgbClr val="FFFF00"/>
                </a:solidFill>
              </a:rPr>
              <a:t>interet</a:t>
            </a:r>
            <a:r>
              <a:rPr lang="fr-FR" sz="2000" dirty="0" smtClean="0">
                <a:solidFill>
                  <a:srgbClr val="FFFF00"/>
                </a:solidFill>
              </a:rPr>
              <a:t>, recommandations</a:t>
            </a:r>
            <a:endParaRPr lang="fr-FR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1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Exploration </a:t>
            </a:r>
            <a:r>
              <a:rPr lang="fr-FR" sz="2000" dirty="0" err="1" smtClean="0">
                <a:solidFill>
                  <a:srgbClr val="FFFF00"/>
                </a:solidFill>
              </a:rPr>
              <a:t>echographique</a:t>
            </a:r>
            <a:r>
              <a:rPr lang="fr-FR" sz="2000" dirty="0" smtClean="0">
                <a:solidFill>
                  <a:srgbClr val="FFFF00"/>
                </a:solidFill>
              </a:rPr>
              <a:t> du Diaphragme</a:t>
            </a:r>
            <a:endParaRPr lang="fr-FR" sz="2000" dirty="0"/>
          </a:p>
        </p:txBody>
      </p:sp>
      <p:pic>
        <p:nvPicPr>
          <p:cNvPr id="7" name="Espace réservé du contenu 6" descr="diaphragme.png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945" b="2538"/>
          <a:stretch/>
        </p:blipFill>
        <p:spPr>
          <a:xfrm>
            <a:off x="4716016" y="1196752"/>
            <a:ext cx="4248472" cy="2873424"/>
          </a:xfrm>
        </p:spPr>
      </p:pic>
      <p:pic>
        <p:nvPicPr>
          <p:cNvPr id="9" name="Espace réservé du contenu 8" descr="diaphr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82" b="-18982"/>
          <a:stretch>
            <a:fillRect/>
          </a:stretch>
        </p:blipFill>
        <p:spPr/>
      </p:pic>
      <p:pic>
        <p:nvPicPr>
          <p:cNvPr id="10" name="Image 9" descr="diaphrag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77072"/>
            <a:ext cx="4248472" cy="26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7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>
                <a:solidFill>
                  <a:srgbClr val="FFFF00"/>
                </a:solidFill>
              </a:rPr>
              <a:t>Exploration </a:t>
            </a:r>
            <a:r>
              <a:rPr lang="fr-FR" sz="2000" dirty="0" err="1">
                <a:solidFill>
                  <a:srgbClr val="FFFF00"/>
                </a:solidFill>
              </a:rPr>
              <a:t>echographique</a:t>
            </a:r>
            <a:r>
              <a:rPr lang="fr-FR" sz="2000" dirty="0">
                <a:solidFill>
                  <a:srgbClr val="FFFF00"/>
                </a:solidFill>
              </a:rPr>
              <a:t> du Diaphragme</a:t>
            </a:r>
            <a:endParaRPr lang="fr-FR" sz="2000" dirty="0"/>
          </a:p>
        </p:txBody>
      </p:sp>
      <p:pic>
        <p:nvPicPr>
          <p:cNvPr id="6" name="Espace réservé du contenu 5" descr="diaphragme 4.png"/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24" b="-68324"/>
          <a:stretch>
            <a:fillRect/>
          </a:stretch>
        </p:blipFill>
        <p:spPr>
          <a:xfrm>
            <a:off x="4648204" y="332656"/>
            <a:ext cx="4104000" cy="6696744"/>
          </a:xfrm>
        </p:spPr>
      </p:pic>
      <p:pic>
        <p:nvPicPr>
          <p:cNvPr id="8" name="Espace réservé du contenu 7" descr="di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444" b="-31444"/>
          <a:stretch>
            <a:fillRect/>
          </a:stretch>
        </p:blipFill>
        <p:spPr>
          <a:xfrm>
            <a:off x="395536" y="1340768"/>
            <a:ext cx="4104000" cy="4701091"/>
          </a:xfrm>
        </p:spPr>
      </p:pic>
    </p:spTree>
    <p:extLst>
      <p:ext uri="{BB962C8B-B14F-4D97-AF65-F5344CB8AC3E}">
        <p14:creationId xmlns:p14="http://schemas.microsoft.com/office/powerpoint/2010/main" val="3047581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aphr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5" b="12865"/>
          <a:stretch>
            <a:fillRect/>
          </a:stretch>
        </p:blipFill>
        <p:spPr/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  <a:latin typeface="+mn-lt"/>
                <a:cs typeface="Comic Sans MS"/>
              </a:rPr>
              <a:t>Evaluation </a:t>
            </a:r>
            <a:r>
              <a:rPr lang="fr-FR" sz="2000" dirty="0" err="1" smtClean="0">
                <a:solidFill>
                  <a:srgbClr val="FFFF00"/>
                </a:solidFill>
                <a:latin typeface="+mn-lt"/>
                <a:cs typeface="Comic Sans MS"/>
              </a:rPr>
              <a:t>fonctioN</a:t>
            </a:r>
            <a:r>
              <a:rPr lang="fr-FR" sz="2000" dirty="0" smtClean="0">
                <a:solidFill>
                  <a:srgbClr val="FFFF00"/>
                </a:solidFill>
                <a:latin typeface="+mn-lt"/>
                <a:cs typeface="Comic Sans MS"/>
              </a:rPr>
              <a:t> diaphragmatique </a:t>
            </a:r>
            <a:br>
              <a:rPr lang="fr-FR" sz="2000" dirty="0" smtClean="0">
                <a:solidFill>
                  <a:srgbClr val="FFFF00"/>
                </a:solidFill>
                <a:latin typeface="+mn-lt"/>
                <a:cs typeface="Comic Sans MS"/>
              </a:rPr>
            </a:br>
            <a:r>
              <a:rPr lang="fr-FR" sz="2000" dirty="0" smtClean="0">
                <a:solidFill>
                  <a:srgbClr val="FFFF00"/>
                </a:solidFill>
                <a:latin typeface="+mn-lt"/>
                <a:cs typeface="Comic Sans MS"/>
              </a:rPr>
              <a:t>en TM</a:t>
            </a:r>
            <a:endParaRPr lang="fr-FR" sz="2000" dirty="0">
              <a:solidFill>
                <a:srgbClr val="FFFF00"/>
              </a:solidFill>
              <a:latin typeface="+mn-lt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02886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0998" y="1425388"/>
            <a:ext cx="4104000" cy="517196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Amplitude diaphragmatique</a:t>
            </a:r>
          </a:p>
          <a:p>
            <a:pPr lvl="1"/>
            <a:r>
              <a:rPr lang="fr-FR" dirty="0" smtClean="0"/>
              <a:t>31 +/- 13,5mm assis – 47,5 +/- 15 mm couché</a:t>
            </a:r>
          </a:p>
          <a:p>
            <a:pPr lvl="1"/>
            <a:r>
              <a:rPr lang="fr-FR" dirty="0" smtClean="0"/>
              <a:t>&gt; 2,5cm et différence D/G &lt; 50% = pas de dysfonction sévère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Epaisseur diaphragmatique</a:t>
            </a:r>
          </a:p>
          <a:p>
            <a:pPr lvl="1"/>
            <a:r>
              <a:rPr lang="fr-FR" dirty="0" smtClean="0"/>
              <a:t>1 à 2 mm en expiration</a:t>
            </a:r>
          </a:p>
          <a:p>
            <a:pPr lvl="1"/>
            <a:r>
              <a:rPr lang="fr-FR" dirty="0" smtClean="0"/>
              <a:t>2-3 mm en inspiration</a:t>
            </a:r>
          </a:p>
          <a:p>
            <a:pPr lvl="1"/>
            <a:r>
              <a:rPr lang="fr-FR" dirty="0" smtClean="0"/>
              <a:t>Différence D/G &lt; 3,3mm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degré épaississement</a:t>
            </a:r>
          </a:p>
          <a:p>
            <a:pPr lvl="1"/>
            <a:r>
              <a:rPr lang="fr-FR" dirty="0" smtClean="0"/>
              <a:t>+ 20% d’</a:t>
            </a:r>
            <a:r>
              <a:rPr lang="fr-FR" dirty="0" err="1"/>
              <a:t>é</a:t>
            </a:r>
            <a:r>
              <a:rPr lang="fr-FR" dirty="0" err="1" smtClean="0"/>
              <a:t>paissement</a:t>
            </a:r>
            <a:r>
              <a:rPr lang="fr-FR" dirty="0" smtClean="0"/>
              <a:t> en inspiration forcée = bonne </a:t>
            </a:r>
            <a:r>
              <a:rPr lang="fr-FR" dirty="0" err="1" smtClean="0"/>
              <a:t>trophicité</a:t>
            </a:r>
            <a:r>
              <a:rPr lang="fr-FR" dirty="0" smtClean="0"/>
              <a:t> musculaire</a:t>
            </a:r>
          </a:p>
          <a:p>
            <a:pPr lvl="1"/>
            <a:endParaRPr lang="fr-FR" dirty="0" smtClean="0"/>
          </a:p>
          <a:p>
            <a:r>
              <a:rPr lang="fr-FR" dirty="0" smtClean="0"/>
              <a:t>Vitesse de contraction</a:t>
            </a:r>
          </a:p>
          <a:p>
            <a:endParaRPr lang="fr-FR" dirty="0" smtClean="0"/>
          </a:p>
          <a:p>
            <a:r>
              <a:rPr lang="fr-FR" dirty="0" smtClean="0"/>
              <a:t>Paralysie diaphragmatique</a:t>
            </a:r>
          </a:p>
          <a:p>
            <a:pPr lvl="1"/>
            <a:r>
              <a:rPr lang="fr-FR" dirty="0" smtClean="0"/>
              <a:t>Ascension de coupole</a:t>
            </a:r>
          </a:p>
          <a:p>
            <a:pPr lvl="1"/>
            <a:r>
              <a:rPr lang="fr-FR" dirty="0" smtClean="0"/>
              <a:t>Amplitude &lt; 2cm différence D/G &lt; 50%</a:t>
            </a:r>
          </a:p>
          <a:p>
            <a:pPr lvl="1"/>
            <a:r>
              <a:rPr lang="fr-FR" dirty="0" smtClean="0"/>
              <a:t>Mouvement paradoxal</a:t>
            </a:r>
          </a:p>
          <a:p>
            <a:pPr lvl="1"/>
            <a:r>
              <a:rPr lang="fr-FR" dirty="0" smtClean="0"/>
              <a:t>Epaisseur &lt; 1,5mm</a:t>
            </a:r>
          </a:p>
          <a:p>
            <a:pPr lvl="1"/>
            <a:r>
              <a:rPr lang="fr-FR" dirty="0" smtClean="0"/>
              <a:t>Degré épaississement nul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 smtClean="0">
                <a:solidFill>
                  <a:srgbClr val="FFFF00"/>
                </a:solidFill>
              </a:rPr>
              <a:t>EVALUATION FONCTIONNELLE</a:t>
            </a:r>
            <a:endParaRPr lang="fr-FR" sz="2000" dirty="0"/>
          </a:p>
        </p:txBody>
      </p:sp>
      <p:pic>
        <p:nvPicPr>
          <p:cNvPr id="5" name="Espace réservé du contenu 4" descr="diaphragme 4.png"/>
          <p:cNvPicPr>
            <a:picLocks noGrp="1" noChangeAspect="1"/>
          </p:cNvPicPr>
          <p:nvPr>
            <p:ph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-68323" r="10413" b="24118"/>
          <a:stretch/>
        </p:blipFill>
        <p:spPr>
          <a:xfrm>
            <a:off x="5076056" y="116632"/>
            <a:ext cx="3244560" cy="2864697"/>
          </a:xfrm>
        </p:spPr>
      </p:pic>
      <p:pic>
        <p:nvPicPr>
          <p:cNvPr id="6" name="Image 5" descr="amplitu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356992"/>
            <a:ext cx="2520280" cy="27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9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lvl="1" indent="-273050">
              <a:buFont typeface="Wingdings 2" charset="0"/>
              <a:buChar char=""/>
            </a:pPr>
            <a:r>
              <a:rPr lang="fr-FR" sz="1500" dirty="0" smtClean="0"/>
              <a:t>Journées de formations proposées dans toute la France par le GECHO </a:t>
            </a:r>
          </a:p>
          <a:p>
            <a:pPr marL="542925" lvl="2" indent="-273050">
              <a:buFont typeface="Wingdings 2" charset="0"/>
              <a:buChar char=""/>
            </a:pPr>
            <a:r>
              <a:rPr lang="fr-FR" sz="1500" dirty="0" smtClean="0"/>
              <a:t>14 formations en 2019</a:t>
            </a:r>
          </a:p>
          <a:p>
            <a:pPr marL="542925" lvl="2" indent="-273050">
              <a:buFont typeface="Wingdings 2" charset="0"/>
              <a:buChar char=""/>
            </a:pPr>
            <a:endParaRPr lang="fr-FR" sz="800" dirty="0" smtClean="0"/>
          </a:p>
          <a:p>
            <a:pPr marL="273050" lvl="1" indent="-273050">
              <a:buFont typeface="Wingdings 2" charset="0"/>
              <a:buChar char=""/>
            </a:pPr>
            <a:r>
              <a:rPr lang="fr-FR" sz="1500" dirty="0"/>
              <a:t>Chambéry 2016-2018</a:t>
            </a:r>
          </a:p>
          <a:p>
            <a:pPr marL="542925" lvl="2" indent="-273050">
              <a:buFont typeface="Wingdings 2" charset="0"/>
              <a:buChar char=""/>
            </a:pPr>
            <a:r>
              <a:rPr lang="fr-FR" sz="1500" dirty="0" smtClean="0"/>
              <a:t>35 pneumologues formés dans le centre de formation </a:t>
            </a:r>
          </a:p>
          <a:p>
            <a:pPr marL="542925" lvl="2" indent="-273050">
              <a:buFont typeface="Wingdings 2" charset="0"/>
              <a:buChar char=""/>
            </a:pPr>
            <a:r>
              <a:rPr lang="fr-FR" sz="1500" dirty="0" smtClean="0"/>
              <a:t>A quel rythme pratiquez vous l’échographie thoracique ?</a:t>
            </a:r>
          </a:p>
          <a:p>
            <a:pPr marL="742950" lvl="3" indent="-273050">
              <a:buFont typeface="Wingdings 2" charset="0"/>
              <a:buChar char=""/>
            </a:pPr>
            <a:r>
              <a:rPr lang="fr-FR" sz="1500" dirty="0" smtClean="0"/>
              <a:t>15% 1 fois par jour</a:t>
            </a:r>
          </a:p>
          <a:p>
            <a:pPr marL="742950" lvl="3" indent="-273050">
              <a:buFont typeface="Wingdings 2" charset="0"/>
              <a:buChar char=""/>
            </a:pPr>
            <a:r>
              <a:rPr lang="fr-FR" sz="1500" dirty="0" smtClean="0"/>
              <a:t>55 % 1 à 5 fois par semaine</a:t>
            </a:r>
            <a:endParaRPr lang="fr-FR" sz="1500" dirty="0"/>
          </a:p>
          <a:p>
            <a:pPr marL="542925" lvl="2" indent="-273050">
              <a:buFont typeface="Wingdings 2" charset="0"/>
              <a:buChar char=""/>
            </a:pPr>
            <a:r>
              <a:rPr lang="fr-FR" sz="1500" dirty="0" smtClean="0"/>
              <a:t>La pratique de l’échographie thoracique est elle bénéfique à votre pratique </a:t>
            </a:r>
          </a:p>
          <a:p>
            <a:pPr marL="742950" lvl="3" indent="-273050">
              <a:buFont typeface="Wingdings 2" charset="0"/>
              <a:buChar char=""/>
            </a:pPr>
            <a:r>
              <a:rPr lang="fr-FR" sz="1500" dirty="0" smtClean="0"/>
              <a:t>Oui à 95 %</a:t>
            </a:r>
            <a:endParaRPr lang="fr-FR" sz="1500" dirty="0"/>
          </a:p>
          <a:p>
            <a:pPr marL="742950" lvl="3" indent="-273050">
              <a:buFont typeface="Wingdings 2" charset="0"/>
              <a:buChar char=""/>
            </a:pPr>
            <a:endParaRPr lang="fr-FR" sz="800" dirty="0" smtClean="0">
              <a:solidFill>
                <a:schemeClr val="tx1"/>
              </a:solidFill>
              <a:hlinkClick r:id="rId2"/>
            </a:endParaRPr>
          </a:p>
          <a:p>
            <a:pPr marL="273050" lvl="1" indent="-273050">
              <a:buFont typeface="Wingdings 2" charset="0"/>
              <a:buChar char=""/>
            </a:pPr>
            <a:r>
              <a:rPr lang="fr-FR" sz="1400" dirty="0" smtClean="0">
                <a:solidFill>
                  <a:schemeClr val="tx1"/>
                </a:solidFill>
                <a:hlinkClick r:id="rId2"/>
              </a:rPr>
              <a:t>http</a:t>
            </a:r>
            <a:r>
              <a:rPr lang="fr-FR" sz="1400" dirty="0">
                <a:solidFill>
                  <a:schemeClr val="tx1"/>
                </a:solidFill>
                <a:hlinkClick r:id="rId2"/>
              </a:rPr>
              <a:t>://splf.fr/groupes-de-travail/echographie-thoracique-du-pneumologue-g-echo</a:t>
            </a:r>
            <a:r>
              <a:rPr lang="fr-FR" sz="1400" dirty="0" smtClean="0">
                <a:solidFill>
                  <a:schemeClr val="tx1"/>
                </a:solidFill>
                <a:hlinkClick r:id="rId2"/>
              </a:rPr>
              <a:t>/</a:t>
            </a:r>
            <a:endParaRPr lang="fr-FR" sz="1400" dirty="0" smtClean="0">
              <a:solidFill>
                <a:schemeClr val="tx1"/>
              </a:solidFill>
            </a:endParaRPr>
          </a:p>
          <a:p>
            <a:r>
              <a:rPr lang="fr-FR" sz="1400" dirty="0" smtClean="0">
                <a:solidFill>
                  <a:schemeClr val="tx1"/>
                </a:solidFill>
                <a:hlinkClick r:id="rId3"/>
              </a:rPr>
              <a:t>http</a:t>
            </a:r>
            <a:r>
              <a:rPr lang="fr-FR" sz="1400" dirty="0">
                <a:solidFill>
                  <a:schemeClr val="tx1"/>
                </a:solidFill>
                <a:hlinkClick r:id="rId3"/>
              </a:rPr>
              <a:t>://gecho.fr</a:t>
            </a:r>
            <a:r>
              <a:rPr lang="fr-FR" sz="1400" dirty="0" smtClean="0">
                <a:solidFill>
                  <a:schemeClr val="tx1"/>
                </a:solidFill>
                <a:hlinkClick r:id="rId3"/>
              </a:rPr>
              <a:t>/</a:t>
            </a:r>
            <a:endParaRPr lang="fr-FR" sz="1400" dirty="0" smtClean="0">
              <a:solidFill>
                <a:schemeClr val="tx1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pPr marL="365125" lvl="1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cap="none" dirty="0" smtClean="0">
                <a:solidFill>
                  <a:srgbClr val="FFFF00"/>
                </a:solidFill>
                <a:latin typeface="+mn-lt"/>
                <a:ea typeface="MS PGothic" charset="0"/>
              </a:rPr>
              <a:t>Et maintenant comment faire ?</a:t>
            </a:r>
            <a:endParaRPr lang="fr-FR" sz="2000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r="23844"/>
          <a:stretch/>
        </p:blipFill>
        <p:spPr>
          <a:xfrm>
            <a:off x="6300192" y="5583839"/>
            <a:ext cx="2685488" cy="13088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410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>
                <a:solidFill>
                  <a:srgbClr val="FFFF00"/>
                </a:solidFill>
                <a:ea typeface="MS PGothic" charset="0"/>
              </a:rPr>
              <a:t>L ’échographie thoracique, </a:t>
            </a:r>
            <a:br>
              <a:rPr lang="fr-FR" cap="none" dirty="0">
                <a:solidFill>
                  <a:srgbClr val="FFFF00"/>
                </a:solidFill>
                <a:ea typeface="MS PGothic" charset="0"/>
              </a:rPr>
            </a:br>
            <a:r>
              <a:rPr lang="fr-FR" cap="none" dirty="0">
                <a:solidFill>
                  <a:srgbClr val="FFFF00"/>
                </a:solidFill>
                <a:ea typeface="MS PGothic" charset="0"/>
              </a:rPr>
              <a:t>plus que la pleurésie </a:t>
            </a:r>
            <a:r>
              <a:rPr lang="fr-FR" cap="none" dirty="0" smtClean="0">
                <a:solidFill>
                  <a:srgbClr val="FFFF00"/>
                </a:solidFill>
                <a:ea typeface="MS PGothic" charset="0"/>
              </a:rPr>
              <a:t>?</a:t>
            </a:r>
            <a:r>
              <a:rPr lang="fr-FR" dirty="0"/>
              <a:t> </a:t>
            </a:r>
          </a:p>
        </p:txBody>
      </p:sp>
      <p:pic>
        <p:nvPicPr>
          <p:cNvPr id="10" name="Image 9" descr="9781849840941.bod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320480" cy="56612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Image 10" descr="9781849840941.bod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96752"/>
            <a:ext cx="4608512" cy="5661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 1"/>
          <p:cNvSpPr/>
          <p:nvPr/>
        </p:nvSpPr>
        <p:spPr>
          <a:xfrm>
            <a:off x="611560" y="4581128"/>
            <a:ext cx="1224136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427984" y="5373216"/>
            <a:ext cx="453650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+mn-lt"/>
              </a:rPr>
              <a:t>Mais quand même la pleurésie  </a:t>
            </a:r>
            <a:r>
              <a:rPr lang="is-IS" dirty="0" smtClean="0">
                <a:solidFill>
                  <a:srgbClr val="FFFF00"/>
                </a:solidFill>
                <a:latin typeface="+mn-lt"/>
              </a:rPr>
              <a:t>…</a:t>
            </a:r>
            <a:endParaRPr lang="fr-FR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541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>
            <a:spLocks noGrp="1"/>
          </p:cNvSpPr>
          <p:nvPr>
            <p:ph type="body" sz="half" idx="1"/>
          </p:nvPr>
        </p:nvSpPr>
        <p:spPr>
          <a:xfrm>
            <a:off x="323528" y="1600200"/>
            <a:ext cx="4536504" cy="4925144"/>
          </a:xfrm>
        </p:spPr>
        <p:txBody>
          <a:bodyPr>
            <a:normAutofit/>
          </a:bodyPr>
          <a:lstStyle/>
          <a:p>
            <a:pPr marL="342900" lvl="1" indent="-342900">
              <a:buSzTx/>
              <a:buFont typeface="Wingdings" charset="2"/>
              <a:buChar char="ü"/>
            </a:pPr>
            <a:endParaRPr lang="fr-FR" dirty="0" smtClean="0"/>
          </a:p>
          <a:p>
            <a:pPr marL="342900" lvl="1" indent="-342900">
              <a:buSzTx/>
              <a:buFont typeface="Wingdings" charset="2"/>
              <a:buChar char="ü"/>
            </a:pPr>
            <a:endParaRPr lang="fr-FR" dirty="0"/>
          </a:p>
          <a:p>
            <a:pPr marL="342900" lvl="1" indent="-342900">
              <a:buSzTx/>
              <a:buFont typeface="Wingdings" charset="2"/>
              <a:buChar char="ü"/>
            </a:pPr>
            <a:endParaRPr lang="fr-FR" dirty="0" smtClean="0"/>
          </a:p>
          <a:p>
            <a:pPr marL="342900" lvl="1" indent="-342900">
              <a:buFont typeface="Wingdings" charset="2"/>
              <a:buChar char="ü"/>
            </a:pPr>
            <a:r>
              <a:rPr lang="fr-FR" dirty="0" smtClean="0"/>
              <a:t>Recommandations BTS 2010</a:t>
            </a:r>
          </a:p>
          <a:p>
            <a:pPr marL="874713" lvl="2" indent="-342900">
              <a:buSzTx/>
              <a:buFont typeface="Wingdings" charset="2"/>
              <a:buChar char="ü"/>
            </a:pPr>
            <a:r>
              <a:rPr lang="fr-FR" dirty="0" smtClean="0"/>
              <a:t>Pleural </a:t>
            </a:r>
            <a:r>
              <a:rPr lang="fr-FR" dirty="0" err="1"/>
              <a:t>disease</a:t>
            </a:r>
            <a:r>
              <a:rPr lang="fr-FR" dirty="0"/>
              <a:t> guidelines </a:t>
            </a:r>
            <a:endParaRPr lang="fr-FR" dirty="0" smtClean="0"/>
          </a:p>
          <a:p>
            <a:pPr marL="342900" lvl="1" indent="-342900">
              <a:buFont typeface="Wingdings" charset="2"/>
              <a:buChar char="ü"/>
            </a:pPr>
            <a:r>
              <a:rPr lang="fr-FR" dirty="0" smtClean="0"/>
              <a:t>Echographie Pleuro Pulmonaire (EPP) recommandée avant toute ponction </a:t>
            </a:r>
            <a:r>
              <a:rPr lang="fr-FR" dirty="0"/>
              <a:t>ou drainage </a:t>
            </a:r>
            <a:r>
              <a:rPr lang="fr-FR" dirty="0" smtClean="0"/>
              <a:t>thoracique pour sécuriser et rentabiliser le geste</a:t>
            </a:r>
          </a:p>
          <a:p>
            <a:pPr marL="342900" lvl="1" indent="-342900">
              <a:buSzTx/>
              <a:buFont typeface="Wingdings" charset="2"/>
              <a:buChar char="ü"/>
            </a:pPr>
            <a:r>
              <a:rPr lang="fr-FR" dirty="0" smtClean="0"/>
              <a:t>Suivi pleurésie ponctionnée et Pneumothorax drainé</a:t>
            </a:r>
            <a:endParaRPr lang="fr-FR" dirty="0"/>
          </a:p>
          <a:p>
            <a:endParaRPr lang="fr-FR" dirty="0"/>
          </a:p>
        </p:txBody>
      </p:sp>
      <p:pic>
        <p:nvPicPr>
          <p:cNvPr id="9" name="Espace réservé du contenu 8" descr="bTS.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22" b="-18322"/>
          <a:stretch>
            <a:fillRect/>
          </a:stretch>
        </p:blipFill>
        <p:spPr>
          <a:xfrm>
            <a:off x="5004048" y="1052736"/>
            <a:ext cx="3929052" cy="5472608"/>
          </a:xfr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971600" y="130175"/>
            <a:ext cx="7992888" cy="106657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2800" cap="none" dirty="0">
                <a:solidFill>
                  <a:srgbClr val="FFFF00"/>
                </a:solidFill>
                <a:ea typeface="MS PGothic" charset="0"/>
              </a:rPr>
              <a:t>L ’échographie thoracique, </a:t>
            </a:r>
            <a:br>
              <a:rPr lang="fr-FR" sz="2800" cap="none" dirty="0">
                <a:solidFill>
                  <a:srgbClr val="FFFF00"/>
                </a:solidFill>
                <a:ea typeface="MS PGothic" charset="0"/>
              </a:rPr>
            </a:br>
            <a:r>
              <a:rPr lang="fr-FR" sz="2800" cap="none" dirty="0" smtClean="0">
                <a:solidFill>
                  <a:srgbClr val="FFFF00"/>
                </a:solidFill>
                <a:ea typeface="MS PGothic" charset="0"/>
              </a:rPr>
              <a:t>et la </a:t>
            </a:r>
            <a:r>
              <a:rPr lang="fr-FR" sz="2800" cap="none" dirty="0">
                <a:solidFill>
                  <a:srgbClr val="FFFF00"/>
                </a:solidFill>
                <a:ea typeface="MS PGothic" charset="0"/>
              </a:rPr>
              <a:t>pleurésie </a:t>
            </a:r>
            <a:endParaRPr lang="fr-FR" sz="2800" b="1" cap="none" dirty="0">
              <a:solidFill>
                <a:srgbClr val="FFFF00"/>
              </a:solidFill>
              <a:latin typeface="Calibri" charset="0"/>
              <a:ea typeface="MS PGothic" charset="0"/>
            </a:endParaRPr>
          </a:p>
        </p:txBody>
      </p:sp>
      <p:pic>
        <p:nvPicPr>
          <p:cNvPr id="10" name="Image 9" descr="B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1511491" cy="12241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36096" y="2780928"/>
            <a:ext cx="3384376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436096" y="4725144"/>
            <a:ext cx="345638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72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2018 </a:t>
            </a:r>
          </a:p>
          <a:p>
            <a:r>
              <a:rPr lang="fr-FR" dirty="0" smtClean="0"/>
              <a:t>Recommandations Société Américaine Hospitalière</a:t>
            </a:r>
          </a:p>
          <a:p>
            <a:pPr lvl="1"/>
            <a:r>
              <a:rPr lang="fr-FR" dirty="0" smtClean="0"/>
              <a:t>Recommandation de l’EPP avant tout geste pleural </a:t>
            </a:r>
          </a:p>
          <a:p>
            <a:pPr lvl="3"/>
            <a:r>
              <a:rPr lang="fr-FR" dirty="0" smtClean="0"/>
              <a:t>pour réduire le risque de pneumothorax </a:t>
            </a:r>
          </a:p>
          <a:p>
            <a:pPr lvl="3"/>
            <a:r>
              <a:rPr lang="fr-FR" dirty="0" smtClean="0"/>
              <a:t>Réduction de pneumothorax 20%-90%</a:t>
            </a:r>
          </a:p>
          <a:p>
            <a:pPr lvl="4"/>
            <a:r>
              <a:rPr lang="fr-FR" dirty="0" err="1" smtClean="0"/>
              <a:t>Métanalyse</a:t>
            </a:r>
            <a:r>
              <a:rPr lang="fr-FR" dirty="0" smtClean="0"/>
              <a:t> 6605 ponctions 0R 0,3 IC 0,2- 0,7 </a:t>
            </a:r>
            <a:r>
              <a:rPr lang="fr-FR" i="1" dirty="0"/>
              <a:t>Gordon </a:t>
            </a:r>
            <a:r>
              <a:rPr lang="fr-FR" i="1" dirty="0" smtClean="0"/>
              <a:t>CE </a:t>
            </a:r>
            <a:r>
              <a:rPr lang="fr-FR" i="1" dirty="0" err="1" smtClean="0"/>
              <a:t>Arch</a:t>
            </a:r>
            <a:r>
              <a:rPr lang="fr-FR" i="1" dirty="0" smtClean="0"/>
              <a:t> </a:t>
            </a:r>
            <a:r>
              <a:rPr lang="fr-FR" i="1" dirty="0" err="1"/>
              <a:t>Intern</a:t>
            </a:r>
            <a:r>
              <a:rPr lang="fr-FR" i="1" dirty="0"/>
              <a:t> </a:t>
            </a:r>
            <a:r>
              <a:rPr lang="fr-FR" i="1" dirty="0" smtClean="0"/>
              <a:t>Med</a:t>
            </a:r>
            <a:r>
              <a:rPr lang="fr-FR" i="1" dirty="0"/>
              <a:t> </a:t>
            </a:r>
            <a:r>
              <a:rPr lang="fr-FR" i="1" dirty="0" smtClean="0"/>
              <a:t>2010</a:t>
            </a:r>
          </a:p>
          <a:p>
            <a:pPr lvl="4"/>
            <a:r>
              <a:rPr lang="fr-FR" dirty="0" smtClean="0"/>
              <a:t>Travail rétrospectif 61000 ponctions OR 0,8 IC 0,7-0,9</a:t>
            </a:r>
          </a:p>
          <a:p>
            <a:pPr lvl="4"/>
            <a:r>
              <a:rPr lang="fr-FR" dirty="0" smtClean="0"/>
              <a:t>étude prospective 160 ponctions réduction de 90 % du </a:t>
            </a:r>
            <a:r>
              <a:rPr lang="fr-FR" dirty="0" err="1" smtClean="0"/>
              <a:t>Pnox</a:t>
            </a:r>
            <a:r>
              <a:rPr lang="fr-FR" dirty="0" smtClean="0"/>
              <a:t> par </a:t>
            </a:r>
            <a:r>
              <a:rPr lang="fr-FR" dirty="0"/>
              <a:t>é</a:t>
            </a:r>
            <a:r>
              <a:rPr lang="fr-FR" dirty="0" smtClean="0"/>
              <a:t>chographie ( 12,5% à 1,3%) </a:t>
            </a:r>
            <a:r>
              <a:rPr lang="fr-FR" i="1" dirty="0" err="1" smtClean="0"/>
              <a:t>Perazzo</a:t>
            </a:r>
            <a:r>
              <a:rPr lang="fr-FR" i="1" dirty="0" smtClean="0"/>
              <a:t> A J </a:t>
            </a:r>
            <a:r>
              <a:rPr lang="fr-FR" i="1" dirty="0"/>
              <a:t>Bras </a:t>
            </a:r>
            <a:r>
              <a:rPr lang="fr-FR" i="1" dirty="0" err="1"/>
              <a:t>Pneumol</a:t>
            </a:r>
            <a:r>
              <a:rPr lang="fr-FR" i="1" dirty="0"/>
              <a:t>. </a:t>
            </a:r>
            <a:r>
              <a:rPr lang="fr-FR" i="1" dirty="0" smtClean="0"/>
              <a:t>2014</a:t>
            </a:r>
          </a:p>
          <a:p>
            <a:pPr lvl="2"/>
            <a:r>
              <a:rPr lang="fr-FR" dirty="0" smtClean="0"/>
              <a:t>Pas de différence entre ponction à l’aveugle et ponction guidée par marquage à la peau en radiologie (19% vs 15%) </a:t>
            </a:r>
            <a:r>
              <a:rPr lang="fr-FR" sz="1400" i="1" dirty="0" err="1"/>
              <a:t>Raptopoulos</a:t>
            </a:r>
            <a:r>
              <a:rPr lang="fr-FR" sz="1400" i="1" dirty="0"/>
              <a:t> </a:t>
            </a:r>
            <a:r>
              <a:rPr lang="fr-FR" sz="1400" i="1" dirty="0" smtClean="0"/>
              <a:t>V AJR </a:t>
            </a:r>
            <a:r>
              <a:rPr lang="fr-FR" sz="1400" i="1" dirty="0"/>
              <a:t>Am J </a:t>
            </a:r>
            <a:r>
              <a:rPr lang="fr-FR" sz="1400" i="1" dirty="0" err="1"/>
              <a:t>Roentgenol</a:t>
            </a:r>
            <a:r>
              <a:rPr lang="fr-FR" sz="1400" i="1" dirty="0"/>
              <a:t>. </a:t>
            </a:r>
            <a:r>
              <a:rPr lang="fr-FR" sz="1400" i="1" dirty="0" smtClean="0"/>
              <a:t>1991</a:t>
            </a:r>
            <a:endParaRPr lang="fr-FR" sz="1400" dirty="0" smtClean="0"/>
          </a:p>
          <a:p>
            <a:pPr lvl="2"/>
            <a:r>
              <a:rPr lang="fr-FR" dirty="0" smtClean="0"/>
              <a:t>Sélection du meilleur EIC pour la ponction, </a:t>
            </a:r>
            <a:r>
              <a:rPr lang="fr-FR" dirty="0"/>
              <a:t>é</a:t>
            </a:r>
            <a:r>
              <a:rPr lang="fr-FR" dirty="0" smtClean="0"/>
              <a:t>valuation de la profondeur de l’insertion de l’aiguille, bonne sélection des patients à ponctionner</a:t>
            </a:r>
          </a:p>
          <a:p>
            <a:pPr lvl="2"/>
            <a:endParaRPr lang="fr-FR" dirty="0" smtClean="0"/>
          </a:p>
          <a:p>
            <a:pPr lvl="2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039813" y="355600"/>
            <a:ext cx="7924675" cy="625475"/>
          </a:xfrm>
        </p:spPr>
        <p:txBody>
          <a:bodyPr/>
          <a:lstStyle/>
          <a:p>
            <a:r>
              <a:rPr lang="fr-FR" cap="none" dirty="0">
                <a:solidFill>
                  <a:srgbClr val="FFFF00"/>
                </a:solidFill>
                <a:latin typeface="+mn-lt"/>
                <a:ea typeface="MS PGothic" charset="0"/>
              </a:rPr>
              <a:t>L ’échographie </a:t>
            </a:r>
            <a:r>
              <a:rPr lang="fr-FR" cap="none" dirty="0" smtClean="0">
                <a:solidFill>
                  <a:srgbClr val="FFFF00"/>
                </a:solidFill>
                <a:latin typeface="+mn-lt"/>
                <a:ea typeface="MS PGothic" charset="0"/>
              </a:rPr>
              <a:t>thoracique, </a:t>
            </a:r>
            <a:r>
              <a:rPr lang="fr-FR" cap="none" dirty="0">
                <a:solidFill>
                  <a:srgbClr val="FFFF00"/>
                </a:solidFill>
                <a:latin typeface="+mn-lt"/>
                <a:ea typeface="MS PGothic" charset="0"/>
              </a:rPr>
              <a:t/>
            </a:r>
            <a:br>
              <a:rPr lang="fr-FR" cap="none" dirty="0">
                <a:solidFill>
                  <a:srgbClr val="FFFF00"/>
                </a:solidFill>
                <a:latin typeface="+mn-lt"/>
                <a:ea typeface="MS PGothic" charset="0"/>
              </a:rPr>
            </a:br>
            <a:r>
              <a:rPr lang="fr-FR" cap="none" dirty="0">
                <a:solidFill>
                  <a:srgbClr val="FFFF00"/>
                </a:solidFill>
                <a:latin typeface="+mn-lt"/>
                <a:ea typeface="MS PGothic" charset="0"/>
              </a:rPr>
              <a:t>plus que la </a:t>
            </a:r>
            <a:r>
              <a:rPr lang="fr-FR" cap="none" dirty="0" smtClean="0">
                <a:solidFill>
                  <a:srgbClr val="FFFF00"/>
                </a:solidFill>
                <a:latin typeface="+mn-lt"/>
                <a:ea typeface="MS PGothic" charset="0"/>
              </a:rPr>
              <a:t>pleurésie </a:t>
            </a:r>
            <a:r>
              <a:rPr lang="fr-FR" cap="none" dirty="0">
                <a:solidFill>
                  <a:srgbClr val="FFFF00"/>
                </a:solidFill>
                <a:latin typeface="+mn-lt"/>
                <a:ea typeface="MS PGothic" charset="0"/>
              </a:rPr>
              <a:t>?</a:t>
            </a:r>
            <a:endParaRPr lang="fr-FR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16633"/>
            <a:ext cx="576064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9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1425574"/>
            <a:ext cx="8079432" cy="5171778"/>
          </a:xfrm>
        </p:spPr>
        <p:txBody>
          <a:bodyPr>
            <a:noAutofit/>
          </a:bodyPr>
          <a:lstStyle/>
          <a:p>
            <a:pPr lvl="0"/>
            <a:r>
              <a:rPr lang="fr-FR" sz="1600" dirty="0"/>
              <a:t>L’échographie est plus sensible et spécifique que la radio thoracique pour détecter les pleurésies</a:t>
            </a:r>
            <a:r>
              <a:rPr lang="fr-FR" sz="1600" dirty="0" smtClean="0"/>
              <a:t>, évaluer leurs </a:t>
            </a:r>
            <a:r>
              <a:rPr lang="fr-FR" sz="1600" dirty="0"/>
              <a:t>organisations et les différencier d’une consolidation </a:t>
            </a:r>
            <a:endParaRPr lang="fr-FR" sz="1600" dirty="0" smtClean="0"/>
          </a:p>
          <a:p>
            <a:pPr lvl="1"/>
            <a:r>
              <a:rPr lang="fr-FR" sz="1600" dirty="0" smtClean="0"/>
              <a:t>Dépistant </a:t>
            </a:r>
            <a:r>
              <a:rPr lang="fr-FR" sz="1600" dirty="0"/>
              <a:t>les pleurésies complexes , atélectasie, repérage du diaphragme et des organes (rate/foie),  visualiser les vaisseaux inter costaux</a:t>
            </a:r>
          </a:p>
          <a:p>
            <a:pPr lvl="1"/>
            <a:r>
              <a:rPr lang="fr-FR" sz="1200" i="1" dirty="0" err="1"/>
              <a:t>Soni</a:t>
            </a:r>
            <a:r>
              <a:rPr lang="fr-FR" sz="1200" i="1" dirty="0"/>
              <a:t> NJ,. J </a:t>
            </a:r>
            <a:r>
              <a:rPr lang="fr-FR" sz="1200" i="1" dirty="0" err="1"/>
              <a:t>Hosp</a:t>
            </a:r>
            <a:r>
              <a:rPr lang="fr-FR" sz="1200" i="1" dirty="0"/>
              <a:t> Med. 2015. </a:t>
            </a:r>
            <a:r>
              <a:rPr lang="fr-FR" sz="1200" i="1" dirty="0" err="1"/>
              <a:t>Kocijancic</a:t>
            </a:r>
            <a:r>
              <a:rPr lang="fr-FR" sz="1200" i="1" dirty="0"/>
              <a:t> I J Clin Ul- </a:t>
            </a:r>
            <a:r>
              <a:rPr lang="fr-FR" sz="1200" i="1" dirty="0" err="1"/>
              <a:t>trasound</a:t>
            </a:r>
            <a:r>
              <a:rPr lang="fr-FR" sz="1200" i="1" dirty="0"/>
              <a:t>. 2003 . Lichtenstein D </a:t>
            </a:r>
            <a:r>
              <a:rPr lang="fr-FR" sz="1200" i="1" dirty="0" err="1"/>
              <a:t>Anesthesiology</a:t>
            </a:r>
            <a:r>
              <a:rPr lang="fr-FR" sz="1200" i="1" dirty="0"/>
              <a:t>. 2004, </a:t>
            </a:r>
            <a:r>
              <a:rPr lang="fr-FR" sz="1200" i="1" dirty="0" err="1"/>
              <a:t>Grimberg</a:t>
            </a:r>
            <a:r>
              <a:rPr lang="fr-FR" sz="1200" i="1" dirty="0"/>
              <a:t> A. Sao Paulo Med J. </a:t>
            </a:r>
            <a:endParaRPr lang="fr-FR" sz="1200" i="1" dirty="0" smtClean="0"/>
          </a:p>
          <a:p>
            <a:r>
              <a:rPr lang="fr-FR" sz="1600" dirty="0"/>
              <a:t>P</a:t>
            </a:r>
            <a:r>
              <a:rPr lang="fr-FR" sz="1600" dirty="0" smtClean="0"/>
              <a:t>rédire nature de la pleurésie (transsudat, néoplasie)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>
                <a:solidFill>
                  <a:srgbClr val="FFFF00"/>
                </a:solidFill>
                <a:ea typeface="MS PGothic" charset="0"/>
              </a:rPr>
              <a:t>L ’échographie thoracique, </a:t>
            </a:r>
            <a:br>
              <a:rPr lang="fr-FR" cap="none" dirty="0">
                <a:solidFill>
                  <a:srgbClr val="FFFF00"/>
                </a:solidFill>
                <a:ea typeface="MS PGothic" charset="0"/>
              </a:rPr>
            </a:br>
            <a:r>
              <a:rPr lang="fr-FR" cap="none" dirty="0">
                <a:solidFill>
                  <a:srgbClr val="FFFF00"/>
                </a:solidFill>
                <a:ea typeface="MS PGothic" charset="0"/>
              </a:rPr>
              <a:t>et la pleurésie </a:t>
            </a:r>
            <a:endParaRPr lang="fr-FR" dirty="0"/>
          </a:p>
        </p:txBody>
      </p:sp>
      <p:pic>
        <p:nvPicPr>
          <p:cNvPr id="5" name="Image 4" descr="08.39.23 h __[000084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05064"/>
            <a:ext cx="3888432" cy="2667000"/>
          </a:xfrm>
          <a:prstGeom prst="rect">
            <a:avLst/>
          </a:prstGeom>
        </p:spPr>
      </p:pic>
      <p:pic>
        <p:nvPicPr>
          <p:cNvPr id="6" name="Image 5" descr="epanchem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05064"/>
            <a:ext cx="3746832" cy="271460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16633"/>
            <a:ext cx="576064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7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51514d81d5e79decd238e107caeff876d90305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lle">
  <a:themeElements>
    <a:clrScheme name="Élémentai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kit de base Modele MANGAIA.potx" id="{5335130C-03CA-4DBC-AE39-EADABD2FD5A5}" vid="{00245328-DCBD-4525-9318-A6F4903DB4DA}"/>
    </a:ext>
  </a:extLst>
</a:theme>
</file>

<file path=ppt/theme/theme2.xml><?xml version="1.0" encoding="utf-8"?>
<a:theme xmlns:a="http://schemas.openxmlformats.org/drawingml/2006/main" name="1_Grille">
  <a:themeElements>
    <a:clrScheme name="Élémentai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rill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kit de base Modele MANGAIA.potx" id="{5335130C-03CA-4DBC-AE39-EADABD2FD5A5}" vid="{D685649A-23BE-427F-9F3B-0993F3E3175F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kit de base Modele MANGAIA</Template>
  <TotalTime>10411</TotalTime>
  <Words>2874</Words>
  <Application>Microsoft Macintosh PowerPoint</Application>
  <PresentationFormat>Présentation à l'écran (4:3)</PresentationFormat>
  <Paragraphs>482</Paragraphs>
  <Slides>55</Slides>
  <Notes>10</Notes>
  <HiddenSlides>0</HiddenSlides>
  <MMClips>12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55</vt:i4>
      </vt:variant>
    </vt:vector>
  </HeadingPairs>
  <TitlesOfParts>
    <vt:vector size="57" baseType="lpstr">
      <vt:lpstr>Grille</vt:lpstr>
      <vt:lpstr>1_Grille</vt:lpstr>
      <vt:lpstr>L ’échographie thoracique  plus que la plèvre ? </vt:lpstr>
      <vt:lpstr>Remerciements</vt:lpstr>
      <vt:lpstr> What else la pleurésie ? </vt:lpstr>
      <vt:lpstr>Monographie ERS 2018</vt:lpstr>
      <vt:lpstr>Présentation PowerPoint</vt:lpstr>
      <vt:lpstr>L ’échographie thoracique,  plus que la pleurésie ? </vt:lpstr>
      <vt:lpstr>L ’échographie thoracique,  et la pleurésie </vt:lpstr>
      <vt:lpstr>L ’échographie thoracique,  plus que la pleurésie ?</vt:lpstr>
      <vt:lpstr>L ’échographie thoracique,  et la pleurésie </vt:lpstr>
      <vt:lpstr>L ’échographie thoracique,  et la pleurésie </vt:lpstr>
      <vt:lpstr>PLEURESIE </vt:lpstr>
      <vt:lpstr>Présentation PowerPoint</vt:lpstr>
      <vt:lpstr>Présentation PowerPoint</vt:lpstr>
      <vt:lpstr>MOUVEMENT PULMONAIRE NORMAL</vt:lpstr>
      <vt:lpstr>PNEUMOTHORAX</vt:lpstr>
      <vt:lpstr>Pneumothorax  Absence de mouvement</vt:lpstr>
      <vt:lpstr>PNEUMOTHORAX</vt:lpstr>
      <vt:lpstr>PNEUMOTHORAX, Radio ou ECHO</vt:lpstr>
      <vt:lpstr>PNEUMOTHORAX, oui ou non ?</vt:lpstr>
      <vt:lpstr>Présentation PowerPoint</vt:lpstr>
      <vt:lpstr>Syndrome interstitiel, definition</vt:lpstr>
      <vt:lpstr> Syndrome interstitiel </vt:lpstr>
      <vt:lpstr>Syndrome interstitiel</vt:lpstr>
      <vt:lpstr>Syndrome interstitiel, radio ou Echo ?</vt:lpstr>
      <vt:lpstr>Syndrome interstitiel aux urgences</vt:lpstr>
      <vt:lpstr>Syndrome interstitiel aux urgences et ailleurs</vt:lpstr>
      <vt:lpstr>Syndrome interstitiel et PID</vt:lpstr>
      <vt:lpstr>Syndrome interstitiel, PID, ECHO et SCANNER</vt:lpstr>
      <vt:lpstr>Syndrome interstitiel, PID, ECHO, SCANNER et EFR</vt:lpstr>
      <vt:lpstr>Syndrome interstitiel, PID, DLCO et depistage</vt:lpstr>
      <vt:lpstr>Syndrome interstitiel, SUIVI pID</vt:lpstr>
      <vt:lpstr>Syndrome interstitiel, PID, OAP, SDRA</vt:lpstr>
      <vt:lpstr>Syndrome interstitiel</vt:lpstr>
      <vt:lpstr>Présentation PowerPoint</vt:lpstr>
      <vt:lpstr>PNEUMOPATHIE, DEFINITION</vt:lpstr>
      <vt:lpstr>PNEUMOPATHIE</vt:lpstr>
      <vt:lpstr>Diagnostic de PNEUMOPATHIE</vt:lpstr>
      <vt:lpstr>Diagnostic de PNEUMOPATHIE</vt:lpstr>
      <vt:lpstr>PNEUMOPATHIE  Moins de Radio et plus d’Echo ?</vt:lpstr>
      <vt:lpstr>ECHO dans le Suivi DES PNEUMOPATHIES</vt:lpstr>
      <vt:lpstr>Présentation PowerPoint</vt:lpstr>
      <vt:lpstr> Pour être visible le nodule doit avoir un contact pariétal </vt:lpstr>
      <vt:lpstr>Intérêt Echo en oncologie thoracique</vt:lpstr>
      <vt:lpstr>Radio, scanner, Echo, et biopsie !</vt:lpstr>
      <vt:lpstr>Biopsies TDM ou Echo guidees ? Sconfienza Radiology 2013  lésions périphériques </vt:lpstr>
      <vt:lpstr> Signes d’envahissement de paroi écho en haute fréquence &gt; à TDM</vt:lpstr>
      <vt:lpstr>Echo et Onco tho</vt:lpstr>
      <vt:lpstr>Présentation PowerPoint</vt:lpstr>
      <vt:lpstr>Présentation PowerPoint</vt:lpstr>
      <vt:lpstr>Echo et Diaphragme, interet, recommandations</vt:lpstr>
      <vt:lpstr>Exploration echographique du Diaphragme</vt:lpstr>
      <vt:lpstr>Exploration echographique du Diaphragme</vt:lpstr>
      <vt:lpstr>Evaluation fonctioN diaphragmatique  en TM</vt:lpstr>
      <vt:lpstr>EVALUATION FONCTIONNELLE</vt:lpstr>
      <vt:lpstr>Et maintenant comment faire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Echographie pleuro-pulmonaire</dc:title>
  <dc:creator>Dominique</dc:creator>
  <cp:lastModifiedBy>Marie Coudurier</cp:lastModifiedBy>
  <cp:revision>529</cp:revision>
  <cp:lastPrinted>1601-01-01T00:00:00Z</cp:lastPrinted>
  <dcterms:created xsi:type="dcterms:W3CDTF">2013-06-13T19:31:34Z</dcterms:created>
  <dcterms:modified xsi:type="dcterms:W3CDTF">2019-09-19T22:08:02Z</dcterms:modified>
</cp:coreProperties>
</file>